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8" r:id="rId3"/>
    <p:sldId id="364" r:id="rId5"/>
    <p:sldId id="609" r:id="rId6"/>
    <p:sldId id="649" r:id="rId7"/>
    <p:sldId id="635" r:id="rId8"/>
    <p:sldId id="634" r:id="rId9"/>
    <p:sldId id="619" r:id="rId10"/>
    <p:sldId id="637" r:id="rId11"/>
    <p:sldId id="600" r:id="rId12"/>
    <p:sldId id="620" r:id="rId13"/>
    <p:sldId id="602" r:id="rId14"/>
    <p:sldId id="604" r:id="rId15"/>
    <p:sldId id="605" r:id="rId16"/>
    <p:sldId id="606" r:id="rId17"/>
    <p:sldId id="622" r:id="rId18"/>
    <p:sldId id="650" r:id="rId19"/>
    <p:sldId id="471" r:id="rId2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2016mac21167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B12725"/>
    <a:srgbClr val="F14124"/>
    <a:srgbClr val="595959"/>
    <a:srgbClr val="0076A3"/>
    <a:srgbClr val="727272"/>
    <a:srgbClr val="152F47"/>
    <a:srgbClr val="FFC000"/>
    <a:srgbClr val="05BAC8"/>
    <a:srgbClr val="21A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82785" autoAdjust="0"/>
  </p:normalViewPr>
  <p:slideViewPr>
    <p:cSldViewPr snapToGrid="0" showGuides="1">
      <p:cViewPr varScale="1">
        <p:scale>
          <a:sx n="94" d="100"/>
          <a:sy n="94" d="100"/>
        </p:scale>
        <p:origin x="894" y="66"/>
      </p:cViewPr>
      <p:guideLst>
        <p:guide orient="horz" pos="1259"/>
        <p:guide pos="5127"/>
        <p:guide orient="horz" pos="2222"/>
        <p:guide pos="6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62" y="54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 dirty="0"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 dirty="0"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26E5161-7A46-4FE3-9614-7DD3341860D2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en-US" altLang="zh-CN" dirty="0"/>
              <a:t>Hello  everyone , I am Yuanlin Yang . the first author off the paper , </a:t>
            </a:r>
            <a:r>
              <a:rPr lang="zh-CN" altLang="en-US" dirty="0"/>
              <a:t>My tittle is Multi-typed objects Multi-view Multi-instance Multi-label Learning. When reading the title you may be wondering what am I going to talk about. Let’s start.</a:t>
            </a:r>
            <a:endParaRPr lang="zh-CN" altLang="en-US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This is Objective Function, </a:t>
            </a:r>
            <a:r>
              <a:rPr lang="zh-CN" altLang="en-US" b="1" dirty="0"/>
              <a:t>first term</a:t>
            </a:r>
            <a:r>
              <a:rPr lang="zh-CN" altLang="en-US" dirty="0"/>
              <a:t> means factorization of the relation matrix of different typed objects. </a:t>
            </a:r>
            <a:r>
              <a:rPr lang="zh-CN" altLang="en-US" b="1" dirty="0"/>
              <a:t>Second term a</a:t>
            </a:r>
            <a:r>
              <a:rPr lang="zh-CN" altLang="en-US" dirty="0"/>
              <a:t>ggregate object information in multi-views. </a:t>
            </a:r>
            <a:r>
              <a:rPr lang="zh-CN" altLang="en-US" b="1" dirty="0"/>
              <a:t>And Third term</a:t>
            </a:r>
            <a:r>
              <a:rPr lang="zh-CN" altLang="en-US" dirty="0"/>
              <a:t> is to reconstruct bag-instacne relation.  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b="1" dirty="0"/>
              <a:t>W^r </a:t>
            </a:r>
            <a:r>
              <a:rPr lang="zh-CN" altLang="en-US" dirty="0"/>
              <a:t>are added to distinguish the importance of different object,</a:t>
            </a:r>
            <a:r>
              <a:rPr lang="zh-CN" altLang="en-US" b="1" dirty="0"/>
              <a:t> W^h</a:t>
            </a:r>
            <a:r>
              <a:rPr lang="zh-CN" altLang="en-US" dirty="0"/>
              <a:t> Distinguish the importance of the same typed object in different views.</a:t>
            </a:r>
            <a:r>
              <a:rPr lang="zh-CN" altLang="en-US" b="1" dirty="0"/>
              <a:t> </a:t>
            </a:r>
            <a:r>
              <a:rPr lang="zh-CN" altLang="en-US" b="1" dirty="0">
                <a:sym typeface="+mn-ea"/>
              </a:rPr>
              <a:t>A</a:t>
            </a:r>
            <a:r>
              <a:rPr lang="en-US" altLang="zh-CN" b="1" dirty="0">
                <a:sym typeface="+mn-ea"/>
              </a:rPr>
              <a:t>lpha</a:t>
            </a:r>
            <a:r>
              <a:rPr lang="zh-CN" altLang="en-US" b="1" dirty="0">
                <a:sym typeface="+mn-ea"/>
              </a:rPr>
              <a:t> ang bet</a:t>
            </a:r>
            <a:r>
              <a:rPr lang="zh-CN" altLang="en-US" dirty="0">
                <a:sym typeface="+mn-ea"/>
              </a:rPr>
              <a:t>a is Hyperparameter</a:t>
            </a:r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en-US" altLang="zh-CN"/>
              <a:t>we use ISoform and LncRNA datasets.  this is related evalution metrics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>
                <a:sym typeface="+mn-ea"/>
              </a:rPr>
              <a:t>We compared with some related methods. </a:t>
            </a:r>
            <a:endParaRPr lang="zh-CN" altLang="en-US"/>
          </a:p>
          <a:p>
            <a:r>
              <a:rPr lang="zh-CN" altLang="en-US"/>
              <a:t>we run 5-fold cross validation for 10 independent rounds, and report the average results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 b="1"/>
              <a:t>From </a:t>
            </a:r>
            <a:r>
              <a:rPr lang="en-US" altLang="zh-CN" b="1"/>
              <a:t>obove result </a:t>
            </a:r>
            <a:r>
              <a:rPr lang="zh-CN" altLang="en-US" b="1"/>
              <a:t>, we have the following important observations:</a:t>
            </a:r>
            <a:endParaRPr lang="zh-CN" altLang="en-US" b="1"/>
          </a:p>
          <a:p>
            <a:r>
              <a:rPr lang="zh-CN" altLang="en-US" b="1"/>
              <a:t>(i)</a:t>
            </a:r>
            <a:r>
              <a:rPr lang="zh-CN" altLang="en-US"/>
              <a:t> Projection of multi-type objects along the target type causes information loss.</a:t>
            </a:r>
            <a:endParaRPr lang="zh-CN" altLang="en-US"/>
          </a:p>
          <a:p>
            <a:r>
              <a:rPr lang="zh-CN" altLang="en-US" b="1"/>
              <a:t>(ii)</a:t>
            </a:r>
            <a:r>
              <a:rPr lang="zh-CN" altLang="en-US"/>
              <a:t>The bag-instance associations carry important information  and can boost the performance of M4L.</a:t>
            </a:r>
            <a:endParaRPr lang="zh-CN" altLang="en-US"/>
          </a:p>
          <a:p>
            <a:r>
              <a:rPr lang="zh-CN" altLang="en-US" b="1"/>
              <a:t>(iii)Selective fusion of data can further boost the performance.</a:t>
            </a:r>
            <a:r>
              <a:rPr lang="zh-CN" altLang="en-US"/>
              <a:t> M3Lcmf and DFMF simply add up all the inter(intra)-relational data matrices, without considering the different relevance of these data sources.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en-US" altLang="zh-CN" b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Too  small </a:t>
            </a:r>
            <a:r>
              <a:rPr lang="en-US" altLang="zh-CN" b="1" i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d </a:t>
            </a:r>
            <a:r>
              <a:rPr lang="en-US" altLang="zh-CN" b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can  not sufficiently encode the latent feature information of multi-type objects and labels, and while a too large </a:t>
            </a:r>
            <a:r>
              <a:rPr lang="en-US" altLang="zh-CN" b="1" i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en-US" altLang="zh-CN" b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 may bring in somenoises and thus leads to a low AUROC value.</a:t>
            </a:r>
            <a:endParaRPr lang="en-US" altLang="zh-CN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en-US" altLang="zh-CN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We  study  a new learning  paradigm  </a:t>
            </a:r>
            <a:r>
              <a:rPr lang="en-US" altLang="zh-CN" i="1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Multi-typed  objects Multi-view  Multi-instance  Multi-label  Learning </a:t>
            </a:r>
            <a:r>
              <a:rPr lang="en-US" altLang="zh-CN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 (M4L), which  is  a  universal  framework  learning  on  naturally interconnected multi-typed complex objects. This learning   scenario   is   more   general   than   studied  M3L,  which  can  only  work  with  single-typed objects.</a:t>
            </a:r>
            <a:endParaRPr lang="en-US" altLang="zh-CN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dirty="0">
                <a:solidFill>
                  <a:srgbClr val="1A6588"/>
                </a:solidFill>
                <a:latin typeface="Times New Roman" panose="02020603050405020304" pitchFamily="18" charset="0"/>
                <a:sym typeface="+mn-ea"/>
              </a:rPr>
              <a:t>We  introduce  a  joint  matrix  factorization  based  solutionM4L-JMF,   which   can   leverage   multiple   inter(intra)-relations  between  bags  of  different  types,  associations between  bags  and  instances,  and  the  label  correlations to annotate the complex bag and its instances.</a:t>
            </a:r>
            <a:endParaRPr lang="en-US" altLang="zh-CN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07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 </a:t>
            </a:r>
            <a:r>
              <a:rPr lang="en-US" altLang="zh-CN" dirty="0"/>
              <a:t>Our prestantetion is divided into 4 parts.</a:t>
            </a:r>
            <a:endParaRPr lang="en-US" altLang="zh-CN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en-US" altLang="zh-CN" dirty="0"/>
              <a:t>in the beginning ,we want to introduce some related background. </a:t>
            </a:r>
            <a:r>
              <a:rPr lang="zh-CN" altLang="en-US" dirty="0"/>
              <a:t>For Traditional setting, a example composed with instance and label ,</a:t>
            </a:r>
            <a:r>
              <a:rPr lang="zh-CN" altLang="en-US" b="1" dirty="0">
                <a:solidFill>
                  <a:srgbClr val="FF0000"/>
                </a:solidFill>
              </a:rPr>
              <a:t> but for Multi-intance setting</a:t>
            </a:r>
            <a:r>
              <a:rPr lang="zh-CN" altLang="en-US" dirty="0"/>
              <a:t>, a example composed with multi- instance. </a:t>
            </a:r>
            <a:r>
              <a:rPr lang="zh-CN" altLang="en-US" b="1" dirty="0"/>
              <a:t> Because multi- instance has more powerful</a:t>
            </a:r>
            <a:r>
              <a:rPr lang="zh-CN" altLang="en-US" dirty="0"/>
              <a:t> and richer information to model 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Before introducing (M4L), let me briefly introduce Multi-view Multi-instance Multi-label Learning M3L,  The video in the picture can be regarded as a complex bag object. Then, since the video is composed of </a:t>
            </a:r>
            <a:r>
              <a:rPr lang="en-US" altLang="zh-CN" dirty="0"/>
              <a:t>images </a:t>
            </a:r>
            <a:r>
              <a:rPr lang="zh-CN" altLang="en-US" dirty="0"/>
              <a:t>and text, there are two views, </a:t>
            </a:r>
            <a:r>
              <a:rPr lang="zh-CN" altLang="en-US" b="1" dirty="0"/>
              <a:t>namely text</a:t>
            </a:r>
            <a:r>
              <a:rPr lang="zh-CN" altLang="en-US" dirty="0"/>
              <a:t> and</a:t>
            </a:r>
            <a:r>
              <a:rPr lang="zh-CN" altLang="en-US" b="1" dirty="0"/>
              <a:t> </a:t>
            </a:r>
            <a:r>
              <a:rPr lang="en-US" altLang="zh-CN" b="1" dirty="0"/>
              <a:t>image </a:t>
            </a:r>
            <a:r>
              <a:rPr lang="zh-CN" altLang="en-US" b="1" dirty="0"/>
              <a:t>views</a:t>
            </a:r>
            <a:r>
              <a:rPr lang="zh-CN" altLang="en-US" dirty="0"/>
              <a:t>. The text paragraph or picture inside is called instance.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Multi-view Multi-instance Multi-label Learning, M3L for short. This is bag object. Which composed with multi-instanc. This is instance,.</a:t>
            </a:r>
            <a:r>
              <a:rPr lang="zh-CN" altLang="en-US" b="1" dirty="0"/>
              <a:t> The purpose</a:t>
            </a:r>
            <a:r>
              <a:rPr lang="zh-CN" altLang="en-US" dirty="0"/>
              <a:t> of M3L is to To obtain the label information of a sample by learning the feature of the instance contained in multiple views.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There are three challenges, </a:t>
            </a:r>
            <a:r>
              <a:rPr lang="zh-CN" altLang="en-US" b="1" dirty="0"/>
              <a:t>first,</a:t>
            </a:r>
            <a:r>
              <a:rPr lang="zh-CN" altLang="en-US" dirty="0"/>
              <a:t> M3L lacks  the  capability  to model multi-typed objects. For M3, consumer type objects are not considered . </a:t>
            </a:r>
            <a:r>
              <a:rPr lang="zh-CN" altLang="en-US" b="1" dirty="0"/>
              <a:t>Second</a:t>
            </a:r>
            <a:r>
              <a:rPr lang="zh-CN" altLang="en-US" dirty="0"/>
              <a:t>, Data Fusion(DF) solution consider multi-typed object, but ignores the important bag-instance relation. </a:t>
            </a:r>
            <a:r>
              <a:rPr lang="zh-CN" altLang="en-US" b="1" dirty="0"/>
              <a:t>Thirdly</a:t>
            </a:r>
            <a:r>
              <a:rPr lang="zh-CN" altLang="en-US" dirty="0"/>
              <a:t>, How to extend the M3 scenario to the more generic and powerful M4 scenario.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DFMF </a:t>
            </a:r>
            <a:r>
              <a:rPr lang="zh-CN" altLang="en-US" b="1" dirty="0"/>
              <a:t>reconstruct  </a:t>
            </a:r>
            <a:r>
              <a:rPr lang="zh-CN" altLang="en-US" dirty="0"/>
              <a:t>the  target  relational  matrix  to  predict the relations between multi-typed object. </a:t>
            </a:r>
            <a:r>
              <a:rPr lang="zh-CN" altLang="en-US" b="1" dirty="0"/>
              <a:t>MFLDA and WMFLDA</a:t>
            </a:r>
            <a:r>
              <a:rPr lang="zh-CN" altLang="en-US" dirty="0"/>
              <a:t> consider  the  different  relevance  of  multiple inter(intra)-relational block matrices toward the target prediction task and selectively  fused  these block data.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But also exist some problem , </a:t>
            </a:r>
            <a:r>
              <a:rPr lang="zh-CN" altLang="en-US" b="1" dirty="0"/>
              <a:t>The important bag-i</a:t>
            </a:r>
            <a:r>
              <a:rPr lang="zh-CN" altLang="en-US" dirty="0"/>
              <a:t>nstance association is ignored. </a:t>
            </a:r>
            <a:r>
              <a:rPr lang="zh-CN" altLang="en-US" b="1" dirty="0"/>
              <a:t>Another one i</a:t>
            </a:r>
            <a:r>
              <a:rPr lang="zh-CN" altLang="en-US" dirty="0"/>
              <a:t>s that The M3L-based method only considers single type of object, it is not flexible to handle multiple objects, and does not distinguish the importance of different types of objects.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So we introduce M4L to solve the challenging problem. </a:t>
            </a:r>
            <a:r>
              <a:rPr lang="zh-CN" altLang="en-US" b="1" dirty="0"/>
              <a:t>The idea is using a </a:t>
            </a:r>
            <a:r>
              <a:rPr lang="zh-CN" altLang="en-US" dirty="0"/>
              <a:t> Joint  Matrix  Factorization based solution (namely, M4L-JMF), which can leverage multiple inter(intra)-relations  between  bags  of  different  types,  associations between  bags  and  instances,  and  the  label  correlations to annotate the complex bag and its instances</a:t>
            </a: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en-US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lang="en-US" altLang="en-US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slide" Target="../slides/sl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slide" Target="../slides/slide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slide" Target="../slides/slide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slide" Target="../slides/slide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H="1">
            <a:off x="1677988" y="0"/>
            <a:ext cx="14288" cy="6964363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1692275" y="1265238"/>
            <a:ext cx="10502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hlinkClick r:id="rId3" action="ppaction://hlinksldjump"/>
          </p:cNvPr>
          <p:cNvSpPr/>
          <p:nvPr userDrawn="1"/>
        </p:nvSpPr>
        <p:spPr>
          <a:xfrm>
            <a:off x="-1587" y="1273175"/>
            <a:ext cx="1690688" cy="787400"/>
          </a:xfrm>
          <a:prstGeom prst="rect">
            <a:avLst/>
          </a:prstGeom>
          <a:solidFill>
            <a:srgbClr val="0076A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6" name="流程图: 合并 5"/>
          <p:cNvSpPr/>
          <p:nvPr userDrawn="1"/>
        </p:nvSpPr>
        <p:spPr>
          <a:xfrm>
            <a:off x="779463" y="2060575"/>
            <a:ext cx="117475" cy="93663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3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90011" y="329795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>
                <a:sym typeface="+mn-ea"/>
              </a:rPr>
              <a:t>M4L-JMF</a:t>
            </a:r>
            <a:endParaRPr lang="en-US" altLang="zh-CN" noProof="0" dirty="0">
              <a:sym typeface="+mn-ea"/>
            </a:endParaRPr>
          </a:p>
        </p:txBody>
      </p:sp>
      <p:sp>
        <p:nvSpPr>
          <p:cNvPr id="10" name="文本框 9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2326005"/>
            <a:ext cx="169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Related works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5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  <p:grpSp>
        <p:nvGrpSpPr>
          <p:cNvPr id="3094" name="组合 18"/>
          <p:cNvGrpSpPr/>
          <p:nvPr userDrawn="1"/>
        </p:nvGrpSpPr>
        <p:grpSpPr>
          <a:xfrm>
            <a:off x="-90487" y="14288"/>
            <a:ext cx="1900237" cy="1198562"/>
            <a:chOff x="-143" y="23"/>
            <a:chExt cx="2994" cy="1888"/>
          </a:xfrm>
        </p:grpSpPr>
        <p:pic>
          <p:nvPicPr>
            <p:cNvPr id="3095" name="图片 19" descr="icon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9" y="23"/>
              <a:ext cx="1672" cy="18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96" name="文本框 13"/>
            <p:cNvSpPr txBox="1"/>
            <p:nvPr userDrawn="1"/>
          </p:nvSpPr>
          <p:spPr>
            <a:xfrm>
              <a:off x="-143" y="1599"/>
              <a:ext cx="2994" cy="3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altLang="zh-CN" sz="700">
                  <a:latin typeface="MV Boli" panose="02000500030200090000" charset="0"/>
                  <a:ea typeface="宋体" panose="02010600030101010101" pitchFamily="2" charset="-122"/>
                </a:rPr>
                <a:t>Machine Learning and Data Analysis Lab</a:t>
              </a:r>
              <a:endParaRPr lang="en-US" altLang="zh-CN" sz="700">
                <a:latin typeface="MV Boli" panose="02000500030200090000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文本框 15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-5715" y="1518920"/>
            <a:ext cx="16840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Introduction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2" name="文本框 3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36036" y="429363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noProof="0" dirty="0">
                <a:sym typeface="+mn-ea"/>
              </a:rPr>
              <a:t>Results</a:t>
            </a:r>
            <a:endParaRPr lang="en-US" altLang="zh-CN" noProof="0"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第一章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H="1">
            <a:off x="1677988" y="0"/>
            <a:ext cx="14288" cy="6964363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1692275" y="1265238"/>
            <a:ext cx="10502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hlinkClick r:id="" action="ppaction://noaction"/>
          </p:cNvPr>
          <p:cNvSpPr/>
          <p:nvPr userDrawn="1"/>
        </p:nvSpPr>
        <p:spPr>
          <a:xfrm>
            <a:off x="14288" y="2250440"/>
            <a:ext cx="1690688" cy="787400"/>
          </a:xfrm>
          <a:prstGeom prst="rect">
            <a:avLst/>
          </a:prstGeom>
          <a:solidFill>
            <a:srgbClr val="0076A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6" name="流程图: 合并 5"/>
          <p:cNvSpPr/>
          <p:nvPr userDrawn="1"/>
        </p:nvSpPr>
        <p:spPr>
          <a:xfrm>
            <a:off x="750253" y="3037840"/>
            <a:ext cx="117475" cy="93663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-89535" y="2450465"/>
            <a:ext cx="18992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Related works</a:t>
            </a:r>
            <a:endParaRPr kumimoji="0" lang="zh-CN" altLang="en-US" sz="1800" b="1" i="0" u="none" strike="noStrike" kern="1200" cap="none" spc="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5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  <p:grpSp>
        <p:nvGrpSpPr>
          <p:cNvPr id="3094" name="组合 18"/>
          <p:cNvGrpSpPr/>
          <p:nvPr userDrawn="1"/>
        </p:nvGrpSpPr>
        <p:grpSpPr>
          <a:xfrm>
            <a:off x="-90487" y="14288"/>
            <a:ext cx="1900237" cy="1198562"/>
            <a:chOff x="-143" y="23"/>
            <a:chExt cx="2994" cy="1888"/>
          </a:xfrm>
        </p:grpSpPr>
        <p:pic>
          <p:nvPicPr>
            <p:cNvPr id="3095" name="图片 19" descr="icon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39" y="23"/>
              <a:ext cx="1672" cy="18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96" name="文本框 13"/>
            <p:cNvSpPr txBox="1"/>
            <p:nvPr userDrawn="1"/>
          </p:nvSpPr>
          <p:spPr>
            <a:xfrm>
              <a:off x="-143" y="1599"/>
              <a:ext cx="2994" cy="3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altLang="zh-CN" sz="700">
                  <a:latin typeface="MV Boli" panose="02000500030200090000" charset="0"/>
                  <a:ea typeface="宋体" panose="02010600030101010101" pitchFamily="2" charset="-122"/>
                </a:rPr>
                <a:t>Machine Learning and Data Analysis Lab</a:t>
              </a:r>
              <a:endParaRPr lang="en-US" altLang="zh-CN" sz="700">
                <a:latin typeface="MV Boli" panose="02000500030200090000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文本框 15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1518920"/>
            <a:ext cx="16783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Introduction</a:t>
            </a:r>
            <a:endParaRPr kumimoji="0" lang="en-US" altLang="zh-CN" sz="18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7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4764" y="417171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noProof="0" dirty="0">
                <a:sym typeface="+mn-ea"/>
              </a:rPr>
              <a:t>Results</a:t>
            </a:r>
            <a:endParaRPr lang="en-US" altLang="zh-CN" noProof="0" dirty="0">
              <a:sym typeface="+mn-ea"/>
            </a:endParaRPr>
          </a:p>
        </p:txBody>
      </p:sp>
      <p:sp>
        <p:nvSpPr>
          <p:cNvPr id="8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12541" y="337923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>
                <a:sym typeface="+mn-ea"/>
              </a:rPr>
              <a:t>M4L-JMF</a:t>
            </a:r>
            <a:endParaRPr lang="en-US" altLang="zh-CN" noProof="0"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第一章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hlinkClick r:id="" action="ppaction://noaction"/>
          </p:cNvPr>
          <p:cNvSpPr/>
          <p:nvPr userDrawn="1"/>
        </p:nvSpPr>
        <p:spPr>
          <a:xfrm>
            <a:off x="-6667" y="3131820"/>
            <a:ext cx="1690688" cy="787400"/>
          </a:xfrm>
          <a:prstGeom prst="rect">
            <a:avLst/>
          </a:prstGeom>
          <a:solidFill>
            <a:srgbClr val="0076A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 flipH="1">
            <a:off x="1677988" y="0"/>
            <a:ext cx="14288" cy="6964363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 flipH="1">
            <a:off x="1692275" y="1265238"/>
            <a:ext cx="10502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合并 25"/>
          <p:cNvSpPr/>
          <p:nvPr userDrawn="1"/>
        </p:nvSpPr>
        <p:spPr>
          <a:xfrm>
            <a:off x="674688" y="3919220"/>
            <a:ext cx="117475" cy="93663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2487295"/>
            <a:ext cx="18992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Related works</a:t>
            </a:r>
            <a:endParaRPr kumimoji="0" lang="zh-CN" altLang="en-US" sz="1800" b="1" i="0" u="none" strike="noStrike" kern="1200" cap="none" spc="0" normalizeH="0" noProof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28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  <p:grpSp>
        <p:nvGrpSpPr>
          <p:cNvPr id="29" name="组合 18"/>
          <p:cNvGrpSpPr/>
          <p:nvPr userDrawn="1"/>
        </p:nvGrpSpPr>
        <p:grpSpPr>
          <a:xfrm>
            <a:off x="-90487" y="14288"/>
            <a:ext cx="1900237" cy="1198562"/>
            <a:chOff x="-143" y="23"/>
            <a:chExt cx="2994" cy="1888"/>
          </a:xfrm>
        </p:grpSpPr>
        <p:pic>
          <p:nvPicPr>
            <p:cNvPr id="30" name="图片 19" descr="icon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39" y="23"/>
              <a:ext cx="1672" cy="18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" name="文本框 13"/>
            <p:cNvSpPr txBox="1"/>
            <p:nvPr userDrawn="1"/>
          </p:nvSpPr>
          <p:spPr>
            <a:xfrm>
              <a:off x="-143" y="1599"/>
              <a:ext cx="2994" cy="3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altLang="zh-CN" sz="700">
                  <a:latin typeface="MV Boli" panose="02000500030200090000" charset="0"/>
                  <a:ea typeface="宋体" panose="02010600030101010101" pitchFamily="2" charset="-122"/>
                </a:rPr>
                <a:t>Machine Learning and Data Analysis Lab</a:t>
              </a:r>
              <a:endParaRPr lang="en-US" altLang="zh-CN" sz="700">
                <a:latin typeface="MV Boli" panose="02000500030200090000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1518920"/>
            <a:ext cx="16783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Introduction</a:t>
            </a:r>
            <a:endParaRPr kumimoji="0" lang="en-US" altLang="zh-CN" sz="18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33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90011" y="428474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noProof="0" dirty="0">
                <a:sym typeface="+mn-ea"/>
              </a:rPr>
              <a:t>Results</a:t>
            </a:r>
            <a:endParaRPr lang="en-US" altLang="zh-CN" noProof="0" dirty="0">
              <a:sym typeface="+mn-ea"/>
            </a:endParaRPr>
          </a:p>
        </p:txBody>
      </p:sp>
      <p:sp>
        <p:nvSpPr>
          <p:cNvPr id="34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4764" y="3297953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>
                <a:solidFill>
                  <a:schemeClr val="bg1"/>
                </a:solidFill>
                <a:sym typeface="+mn-ea"/>
              </a:rPr>
              <a:t>M4L-JMF</a:t>
            </a:r>
            <a:endParaRPr lang="en-US" altLang="zh-CN" noProof="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第一章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hlinkClick r:id="" action="ppaction://noaction"/>
          </p:cNvPr>
          <p:cNvSpPr/>
          <p:nvPr userDrawn="1"/>
        </p:nvSpPr>
        <p:spPr>
          <a:xfrm>
            <a:off x="-7302" y="4217035"/>
            <a:ext cx="1690688" cy="787400"/>
          </a:xfrm>
          <a:prstGeom prst="rect">
            <a:avLst/>
          </a:prstGeom>
          <a:solidFill>
            <a:srgbClr val="0076A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 flipH="1">
            <a:off x="1677988" y="0"/>
            <a:ext cx="14288" cy="6964363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 flipH="1">
            <a:off x="1692275" y="1265238"/>
            <a:ext cx="10502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合并 25"/>
          <p:cNvSpPr/>
          <p:nvPr userDrawn="1"/>
        </p:nvSpPr>
        <p:spPr>
          <a:xfrm>
            <a:off x="674688" y="5004435"/>
            <a:ext cx="117475" cy="93663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2487295"/>
            <a:ext cx="18992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Related works</a:t>
            </a:r>
            <a:endParaRPr kumimoji="0" lang="zh-CN" altLang="en-US" sz="1800" b="1" i="0" u="none" strike="noStrike" kern="1200" cap="none" spc="0" normalizeH="0" noProof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28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  <p:grpSp>
        <p:nvGrpSpPr>
          <p:cNvPr id="29" name="组合 18"/>
          <p:cNvGrpSpPr/>
          <p:nvPr userDrawn="1"/>
        </p:nvGrpSpPr>
        <p:grpSpPr>
          <a:xfrm>
            <a:off x="-90487" y="14288"/>
            <a:ext cx="1900237" cy="1198562"/>
            <a:chOff x="-143" y="23"/>
            <a:chExt cx="2994" cy="1888"/>
          </a:xfrm>
        </p:grpSpPr>
        <p:pic>
          <p:nvPicPr>
            <p:cNvPr id="30" name="图片 19" descr="icon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39" y="23"/>
              <a:ext cx="1672" cy="18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" name="文本框 13"/>
            <p:cNvSpPr txBox="1"/>
            <p:nvPr userDrawn="1"/>
          </p:nvSpPr>
          <p:spPr>
            <a:xfrm>
              <a:off x="-143" y="1599"/>
              <a:ext cx="2994" cy="3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en-US" altLang="zh-CN" sz="700">
                  <a:latin typeface="MV Boli" panose="02000500030200090000" charset="0"/>
                  <a:ea typeface="宋体" panose="02010600030101010101" pitchFamily="2" charset="-122"/>
                </a:rPr>
                <a:t>Machine Learning and Data Analysis Lab</a:t>
              </a:r>
              <a:endParaRPr lang="en-US" altLang="zh-CN" sz="700">
                <a:latin typeface="MV Boli" panose="02000500030200090000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文本框 31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0" y="1518920"/>
            <a:ext cx="16783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Introduction</a:t>
            </a:r>
            <a:endParaRPr kumimoji="0" lang="en-US" altLang="zh-CN" sz="18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33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90011" y="4426348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noProof="0" dirty="0">
                <a:solidFill>
                  <a:schemeClr val="bg1"/>
                </a:solidFill>
                <a:sym typeface="+mn-ea"/>
              </a:rPr>
              <a:t>Results</a:t>
            </a:r>
            <a:endParaRPr lang="en-US" altLang="zh-CN" noProof="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4" name="文本框 3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-36036" y="3382408"/>
            <a:ext cx="169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buClrTx/>
              <a:buSzTx/>
              <a:defRPr kumimoji="0" sz="1800" strike="noStrike" cap="none" spc="0" normalizeH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>
                <a:solidFill>
                  <a:schemeClr val="tx1"/>
                </a:solidFill>
                <a:sym typeface="+mn-ea"/>
              </a:rPr>
              <a:t>M4L-JMF</a:t>
            </a:r>
            <a:endParaRPr lang="en-US" altLang="zh-CN" noProof="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0">
          <a:blip r:embed="rId2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2"/>
          <p:cNvSpPr txBox="1">
            <a:spLocks noChangeArrowheads="1"/>
          </p:cNvSpPr>
          <p:nvPr userDrawn="1"/>
        </p:nvSpPr>
        <p:spPr bwMode="auto">
          <a:xfrm>
            <a:off x="-1587" y="6535738"/>
            <a:ext cx="27035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76A3"/>
                </a:solidFill>
                <a:effectLst/>
                <a:uLnTx/>
                <a:uFillTx/>
                <a:latin typeface="MV Boli" panose="02000500030200090000" charset="0"/>
                <a:ea typeface="微软雅黑" panose="020B0503020204020204" pitchFamily="34" charset="-122"/>
                <a:cs typeface="Aharoni" panose="02010803020104030203" pitchFamily="2" charset="-79"/>
                <a:sym typeface="Arial" panose="020B0604020202020204" pitchFamily="34" charset="0"/>
              </a:rPr>
              <a:t>www.mlda.swu.edu.cn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MV Boli" panose="02000500030200090000" charset="0"/>
              <a:ea typeface="微软雅黑" panose="020B0503020204020204" pitchFamily="34" charset="-122"/>
              <a:cs typeface="Aharoni" panose="02010803020104030203" pitchFamily="2" charset="-79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mlda.swu.edu.cn/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6.wmf"/><Relationship Id="rId14" Type="http://schemas.openxmlformats.org/officeDocument/2006/relationships/notesSlide" Target="../notesSlides/notesSlide10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9.xml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圆角矩形 1"/>
          <p:cNvSpPr/>
          <p:nvPr/>
        </p:nvSpPr>
        <p:spPr>
          <a:xfrm>
            <a:off x="1221423" y="926783"/>
            <a:ext cx="9748837" cy="5003800"/>
          </a:xfrm>
          <a:prstGeom prst="roundRect">
            <a:avLst>
              <a:gd name="adj" fmla="val 3926"/>
            </a:avLst>
          </a:prstGeom>
          <a:solidFill>
            <a:srgbClr val="F2F2F2"/>
          </a:solidFill>
          <a:ln w="38100" cap="flat" cmpd="sng">
            <a:solidFill>
              <a:srgbClr val="0076A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defTabSz="815975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Rectangle 11"/>
          <p:cNvSpPr/>
          <p:nvPr/>
        </p:nvSpPr>
        <p:spPr>
          <a:xfrm>
            <a:off x="2784475" y="1908175"/>
            <a:ext cx="5008563" cy="718185"/>
          </a:xfrm>
          <a:prstGeom prst="rect">
            <a:avLst/>
          </a:prstGeom>
          <a:noFill/>
          <a:ln w="9525">
            <a:noFill/>
          </a:ln>
        </p:spPr>
        <p:txBody>
          <a:bodyPr lIns="72574" tIns="36287" rIns="72574" bIns="36287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76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endParaRPr lang="zh-CN" altLang="en-US" sz="2800" b="1" dirty="0">
              <a:solidFill>
                <a:srgbClr val="0076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67" name="圆角矩形 4"/>
          <p:cNvSpPr/>
          <p:nvPr/>
        </p:nvSpPr>
        <p:spPr>
          <a:xfrm>
            <a:off x="2314575" y="561975"/>
            <a:ext cx="1858963" cy="608013"/>
          </a:xfrm>
          <a:prstGeom prst="roundRect">
            <a:avLst>
              <a:gd name="adj" fmla="val 50000"/>
            </a:avLst>
          </a:prstGeom>
          <a:solidFill>
            <a:srgbClr val="0076A3"/>
          </a:solidFill>
          <a:ln w="19050">
            <a:noFill/>
          </a:ln>
        </p:spPr>
        <p:txBody>
          <a:bodyPr lIns="108816" tIns="54408" rIns="108816" bIns="54408" anchor="t"/>
          <a:lstStyle/>
          <a:p>
            <a:pPr algn="ctr" defTabSz="1087755"/>
            <a:endParaRPr lang="zh-CN" altLang="en-US" sz="2800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97125" y="652463"/>
            <a:ext cx="1776413" cy="427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MLDA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759075" y="2393950"/>
            <a:ext cx="7096125" cy="9525"/>
          </a:xfrm>
          <a:prstGeom prst="line">
            <a:avLst/>
          </a:prstGeom>
          <a:ln w="63500">
            <a:solidFill>
              <a:srgbClr val="00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759075" y="1333697"/>
            <a:ext cx="698096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Multi-typed objects Multi-view Multi-instance Multi-label Learning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294" name="文本框 3"/>
          <p:cNvSpPr txBox="1">
            <a:spLocks noChangeArrowheads="1"/>
          </p:cNvSpPr>
          <p:nvPr/>
        </p:nvSpPr>
        <p:spPr bwMode="auto">
          <a:xfrm>
            <a:off x="2038202" y="2626292"/>
            <a:ext cx="853836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 err="1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Yuanlin Yang</a:t>
            </a: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solidFill>
                  <a:srgbClr val="FF99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Guoxian Yu</a:t>
            </a: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1,2,3,*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,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Jun Wang</a:t>
            </a: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 Carlotta Domeniconi</a:t>
            </a: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400" dirty="0" err="1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Xiangliang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Zhang</a:t>
            </a:r>
            <a:r>
              <a:rPr lang="en-US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5" name="文本框 4"/>
          <p:cNvSpPr txBox="1">
            <a:spLocks noChangeArrowheads="1"/>
          </p:cNvSpPr>
          <p:nvPr/>
        </p:nvSpPr>
        <p:spPr bwMode="auto">
          <a:xfrm>
            <a:off x="1365885" y="3456337"/>
            <a:ext cx="960438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20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Southwest University, Chongqing, China</a:t>
            </a: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Shandong University, Jinan, China</a:t>
            </a: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King Abdullah University of Science and Technology, </a:t>
            </a:r>
            <a:r>
              <a:rPr lang="en-US" altLang="zh-CN" sz="2400" dirty="0" err="1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Thuwal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, SA</a:t>
            </a: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2400" baseline="300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George Mason University, VA, USA</a:t>
            </a: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6144" y="4890875"/>
            <a:ext cx="714914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Machine Learning and Data Analysis Lab </a:t>
            </a:r>
            <a:endParaRPr lang="en-US" altLang="zh-CN" sz="2400" b="1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598FC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1"/>
              </a:rPr>
              <a:t>*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1"/>
              </a:rPr>
              <a:t>www.mlda.swu.edu.cn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2400" u="sng" dirty="0" err="1">
                <a:solidFill>
                  <a:srgbClr val="FF99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gxyu@sdu.edu.cn</a:t>
            </a:r>
            <a:r>
              <a:rPr lang="en-US" altLang="zh-CN" sz="2400" dirty="0">
                <a:solidFill>
                  <a:srgbClr val="0076A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dirty="0">
              <a:solidFill>
                <a:srgbClr val="0076A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3731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384048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Objective Function</a:t>
            </a:r>
            <a:endParaRPr lang="zh-CN" altLang="en-US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861185" y="1904365"/>
            <a:ext cx="10046335" cy="5097780"/>
            <a:chOff x="2931" y="2999"/>
            <a:chExt cx="15821" cy="8028"/>
          </a:xfrm>
        </p:grpSpPr>
        <p:graphicFrame>
          <p:nvGraphicFramePr>
            <p:cNvPr id="2" name="对象 -2147482566"/>
            <p:cNvGraphicFramePr>
              <a:graphicFrameLocks noChangeAspect="1"/>
            </p:cNvGraphicFramePr>
            <p:nvPr/>
          </p:nvGraphicFramePr>
          <p:xfrm>
            <a:off x="3700" y="5076"/>
            <a:ext cx="12603" cy="5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2451100" imgH="1155700" progId="Equation.KSEE3">
                    <p:embed/>
                  </p:oleObj>
                </mc:Choice>
                <mc:Fallback>
                  <p:oleObj name="" r:id="rId1" imgW="2451100" imgH="1155700" progId="Equation.KSEE3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700" y="5076"/>
                          <a:ext cx="12603" cy="5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组合 19"/>
            <p:cNvGrpSpPr/>
            <p:nvPr/>
          </p:nvGrpSpPr>
          <p:grpSpPr>
            <a:xfrm>
              <a:off x="9192" y="2999"/>
              <a:ext cx="9560" cy="4054"/>
              <a:chOff x="9065" y="1757"/>
              <a:chExt cx="9689" cy="4054"/>
            </a:xfrm>
          </p:grpSpPr>
          <p:cxnSp>
            <p:nvCxnSpPr>
              <p:cNvPr id="14" name="直接箭头连接符 13"/>
              <p:cNvCxnSpPr/>
              <p:nvPr/>
            </p:nvCxnSpPr>
            <p:spPr>
              <a:xfrm flipH="1">
                <a:off x="14080" y="3671"/>
                <a:ext cx="709" cy="2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9065" y="1757"/>
                <a:ext cx="9689" cy="4054"/>
                <a:chOff x="9065" y="1757"/>
                <a:chExt cx="9689" cy="405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9720" y="1757"/>
                  <a:ext cx="9034" cy="19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F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actorization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 of the relation matrix of different </a:t>
                  </a:r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typed 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objects</a:t>
                  </a:r>
                  <a:endParaRPr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22" name="圆角矩形 21"/>
                <p:cNvSpPr/>
                <p:nvPr/>
              </p:nvSpPr>
              <p:spPr>
                <a:xfrm>
                  <a:off x="9065" y="3997"/>
                  <a:ext cx="6882" cy="1814"/>
                </a:xfrm>
                <a:prstGeom prst="roundRect">
                  <a:avLst/>
                </a:prstGeom>
                <a:solidFill>
                  <a:schemeClr val="bg1">
                    <a:alpha val="0"/>
                  </a:schemeClr>
                </a:solidFill>
                <a:ln w="28575" cmpd="sng">
                  <a:solidFill>
                    <a:srgbClr val="F1412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2931" y="7093"/>
              <a:ext cx="12799" cy="2096"/>
              <a:chOff x="2796" y="6005"/>
              <a:chExt cx="12799" cy="209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796" y="6005"/>
                <a:ext cx="5917" cy="2096"/>
                <a:chOff x="2809" y="6000"/>
                <a:chExt cx="6613" cy="1748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2809" y="6000"/>
                  <a:ext cx="5507" cy="17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Aggregate object            information in </a:t>
                  </a:r>
                  <a:endPara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+mn-ea"/>
                  </a:endParaRPr>
                </a:p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multi-views </a:t>
                  </a:r>
                  <a:endPara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15" name="直接箭头连接符 14"/>
                <p:cNvCxnSpPr>
                  <a:stCxn id="12" idx="3"/>
                </p:cNvCxnSpPr>
                <p:nvPr/>
              </p:nvCxnSpPr>
              <p:spPr>
                <a:xfrm>
                  <a:off x="8316" y="6874"/>
                  <a:ext cx="1106" cy="4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圆角矩形 5"/>
              <p:cNvSpPr/>
              <p:nvPr/>
            </p:nvSpPr>
            <p:spPr>
              <a:xfrm>
                <a:off x="8713" y="6173"/>
                <a:ext cx="6882" cy="1814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28575" cmpd="sng">
                <a:solidFill>
                  <a:srgbClr val="F1412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31" y="9279"/>
              <a:ext cx="13269" cy="1748"/>
              <a:chOff x="2689" y="8101"/>
              <a:chExt cx="13269" cy="174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89" y="8101"/>
                <a:ext cx="5989" cy="1748"/>
                <a:chOff x="2689" y="8101"/>
                <a:chExt cx="6564" cy="17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689" y="8101"/>
                  <a:ext cx="5399" cy="17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Reconstruct bag-instacne relation</a:t>
                  </a:r>
                  <a:endParaRPr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6" name="直接箭头连接符 15"/>
                <p:cNvCxnSpPr>
                  <a:stCxn id="13" idx="3"/>
                </p:cNvCxnSpPr>
                <p:nvPr/>
              </p:nvCxnSpPr>
              <p:spPr>
                <a:xfrm flipV="1">
                  <a:off x="8088" y="8808"/>
                  <a:ext cx="1165" cy="1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圆角矩形 6"/>
              <p:cNvSpPr/>
              <p:nvPr/>
            </p:nvSpPr>
            <p:spPr>
              <a:xfrm>
                <a:off x="8713" y="8101"/>
                <a:ext cx="7245" cy="1211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28575" cmpd="sng">
                <a:solidFill>
                  <a:srgbClr val="F1412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1793240" y="1238885"/>
            <a:ext cx="4163060" cy="2307590"/>
            <a:chOff x="2824" y="1951"/>
            <a:chExt cx="6556" cy="3634"/>
          </a:xfrm>
        </p:grpSpPr>
        <p:sp>
          <p:nvSpPr>
            <p:cNvPr id="21" name="内容占位符 2"/>
            <p:cNvSpPr>
              <a:spLocks noGrp="1"/>
            </p:cNvSpPr>
            <p:nvPr/>
          </p:nvSpPr>
          <p:spPr>
            <a:xfrm>
              <a:off x="2824" y="1951"/>
              <a:ext cx="6556" cy="36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rmAutofit fontScale="80000"/>
            </a:bodyPr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" panose="05000000000000000000" pitchFamily="2" charset="2"/>
                <a:buChar char="p"/>
                <a:defRPr kumimoji="0" lang="zh-CN" altLang="en-US" sz="2800" kern="12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" panose="05000000000000000000" pitchFamily="2" charset="2"/>
                <a:buChar char="n"/>
                <a:defRPr kumimoji="0" lang="zh-CN" altLang="en-US" sz="2400" kern="12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" panose="05000000000000000000" pitchFamily="2" charset="2"/>
                <a:buChar char="Ø"/>
                <a:defRPr kumimoji="0" lang="zh-CN" altLang="en-US" sz="2000" kern="12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 panose="05000000000000000000" pitchFamily="2" charset="2"/>
                <a:buChar char="ü"/>
                <a:defRPr kumimoji="0" lang="zh-CN" altLang="en-US" sz="1800" kern="12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Arial" panose="020B0604020202020204" pitchFamily="34" charset="0"/>
                <a:buChar char="•"/>
                <a:defRPr kumimoji="0" lang="en-US" altLang="zh-CN" sz="1600" kern="120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 panose="05040102010807070707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 panose="05040102010807070707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 panose="05040102010807070707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 panose="05040102010807070707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en-US" altLang="zh-CN" sz="2400" noProof="1" smtClean="0">
                  <a:solidFill>
                    <a:srgbClr val="0F6FC6"/>
                  </a:solidFill>
                </a:rPr>
                <a:t>   :  inter association matrix</a:t>
              </a:r>
              <a:endParaRPr lang="en-US" altLang="zh-CN" sz="2400" noProof="1" smtClean="0">
                <a:solidFill>
                  <a:srgbClr val="0F6FC6"/>
                </a:solidFill>
              </a:endParaRPr>
            </a:p>
            <a:p>
              <a:pPr fontAlgn="auto">
                <a:defRPr/>
              </a:pPr>
              <a:r>
                <a:rPr lang="en-US" altLang="zh-CN" sz="2400" noProof="1" smtClean="0">
                  <a:solidFill>
                    <a:srgbClr val="0F6FC6"/>
                  </a:solidFill>
                </a:rPr>
                <a:t>   :  low-rank matrix</a:t>
              </a:r>
              <a:endParaRPr lang="en-US" altLang="zh-CN" sz="2400" noProof="1" smtClean="0">
                <a:solidFill>
                  <a:srgbClr val="0F6FC6"/>
                </a:solidFill>
              </a:endParaRPr>
            </a:p>
            <a:p>
              <a:pPr fontAlgn="auto">
                <a:defRPr/>
              </a:pPr>
              <a:r>
                <a:rPr lang="en-US" altLang="zh-CN" sz="2400" noProof="1" smtClean="0">
                  <a:solidFill>
                    <a:srgbClr val="0F6FC6"/>
                  </a:solidFill>
                </a:rPr>
                <a:t>   :  </a:t>
              </a:r>
              <a:r>
                <a:rPr lang="en-US" altLang="zh-CN" sz="2400">
                  <a:sym typeface="+mn-ea"/>
                </a:rPr>
                <a:t>can be regard as a compressed     matrix, latent inter associations between   object </a:t>
              </a:r>
              <a:r>
                <a:rPr lang="en-US" altLang="zh-CN" sz="2400">
                  <a:solidFill>
                    <a:schemeClr val="tx1"/>
                  </a:solidFill>
                  <a:sym typeface="+mn-ea"/>
                </a:rPr>
                <a:t>i</a:t>
              </a:r>
              <a:r>
                <a:rPr lang="en-US" altLang="zh-CN" sz="2400">
                  <a:sym typeface="+mn-ea"/>
                </a:rPr>
                <a:t>  and </a:t>
              </a:r>
              <a:r>
                <a:rPr lang="en-US" altLang="zh-CN" sz="2400">
                  <a:solidFill>
                    <a:schemeClr val="tx1"/>
                  </a:solidFill>
                  <a:sym typeface="+mn-ea"/>
                </a:rPr>
                <a:t>j</a:t>
              </a:r>
              <a:endParaRPr lang="en-US" altLang="zh-CN" sz="2400" noProof="1" smtClean="0">
                <a:solidFill>
                  <a:schemeClr val="tx1"/>
                </a:solidFill>
              </a:endParaRPr>
            </a:p>
            <a:p>
              <a:pPr fontAlgn="auto">
                <a:defRPr/>
              </a:pPr>
              <a:r>
                <a:rPr lang="en-US" altLang="zh-CN" sz="2400" noProof="1" smtClean="0">
                  <a:solidFill>
                    <a:srgbClr val="0F6FC6"/>
                  </a:solidFill>
                </a:rPr>
                <a:t>   :  intra association matrix</a:t>
              </a:r>
              <a:endParaRPr lang="en-US" altLang="zh-CN" sz="2400" noProof="1">
                <a:solidFill>
                  <a:srgbClr val="0F6FC6"/>
                </a:solidFill>
              </a:endParaRPr>
            </a:p>
            <a:p>
              <a:pPr marL="0" indent="0" fontAlgn="auto">
                <a:buFont typeface="Wingdings" panose="05000000000000000000" charset="0"/>
                <a:buChar char=""/>
                <a:defRPr/>
              </a:pPr>
              <a:endParaRPr lang="en-US" altLang="zh-CN" sz="1800" baseline="30000" noProof="1">
                <a:solidFill>
                  <a:srgbClr val="0F6FC6"/>
                </a:solidFill>
                <a:sym typeface="+mn-ea"/>
              </a:endParaRPr>
            </a:p>
            <a:p>
              <a:pPr marL="0" indent="0" fontAlgn="auto">
                <a:buFont typeface="Wingdings" panose="05000000000000000000" charset="0"/>
                <a:buChar char=""/>
                <a:defRPr/>
              </a:pPr>
              <a:endParaRPr lang="en-US" altLang="zh-CN" sz="1800" baseline="30000" noProof="1">
                <a:solidFill>
                  <a:srgbClr val="0F6FC6"/>
                </a:solidFill>
                <a:sym typeface="+mn-ea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3161" y="1951"/>
            <a:ext cx="539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Equation" r:id="rId3" imgW="190500" imgH="241300" progId="Equation.DSMT4">
                    <p:embed/>
                  </p:oleObj>
                </mc:Choice>
                <mc:Fallback>
                  <p:oleObj name="Equation" r:id="rId3" imgW="190500" imgH="241300" progId="Equation.DSMT4">
                    <p:embed/>
                    <p:pic>
                      <p:nvPicPr>
                        <p:cNvPr id="0" name="图片 615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61" y="1951"/>
                          <a:ext cx="539" cy="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3198" y="2483"/>
            <a:ext cx="502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Equation" r:id="rId5" imgW="177165" imgH="228600" progId="Equation.DSMT4">
                    <p:embed/>
                  </p:oleObj>
                </mc:Choice>
                <mc:Fallback>
                  <p:oleObj name="Equation" r:id="rId5" imgW="177165" imgH="228600" progId="Equation.DSMT4">
                    <p:embed/>
                    <p:pic>
                      <p:nvPicPr>
                        <p:cNvPr id="0" name="图片 615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98" y="2483"/>
                          <a:ext cx="502" cy="6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3198" y="2999"/>
            <a:ext cx="539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Equation" r:id="rId7" imgW="190500" imgH="241300" progId="Equation.DSMT4">
                    <p:embed/>
                  </p:oleObj>
                </mc:Choice>
                <mc:Fallback>
                  <p:oleObj name="Equation" r:id="rId7" imgW="190500" imgH="241300" progId="Equation.DSMT4">
                    <p:embed/>
                    <p:pic>
                      <p:nvPicPr>
                        <p:cNvPr id="0" name="图片 615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98" y="2999"/>
                          <a:ext cx="539" cy="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3233" y="4544"/>
            <a:ext cx="503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" name="Equation" r:id="rId9" imgW="177165" imgH="241300" progId="Equation.DSMT4">
                    <p:embed/>
                  </p:oleObj>
                </mc:Choice>
                <mc:Fallback>
                  <p:oleObj name="Equation" r:id="rId9" imgW="177165" imgH="241300" progId="Equation.DSMT4">
                    <p:embed/>
                    <p:pic>
                      <p:nvPicPr>
                        <p:cNvPr id="0" name="图片 615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33" y="4544"/>
                          <a:ext cx="503" cy="7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1"/>
    </p:custDataLst>
  </p:cSld>
  <p:clrMapOvr>
    <a:masterClrMapping/>
  </p:clrMapOvr>
  <p:transition spd="slow" advTm="29023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384048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Objective Function</a:t>
            </a:r>
            <a:endParaRPr lang="zh-CN" altLang="en-US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659890" y="1858010"/>
            <a:ext cx="10391140" cy="4842510"/>
            <a:chOff x="2614" y="2926"/>
            <a:chExt cx="16364" cy="7626"/>
          </a:xfrm>
        </p:grpSpPr>
        <p:graphicFrame>
          <p:nvGraphicFramePr>
            <p:cNvPr id="2" name="对象 -2147482529"/>
            <p:cNvGraphicFramePr/>
            <p:nvPr/>
          </p:nvGraphicFramePr>
          <p:xfrm>
            <a:off x="2614" y="4749"/>
            <a:ext cx="16364" cy="4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4775200" imgH="1193800" progId="Equation.DSMT4">
                    <p:embed/>
                  </p:oleObj>
                </mc:Choice>
                <mc:Fallback>
                  <p:oleObj name="" r:id="rId1" imgW="4775200" imgH="11938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14" y="4749"/>
                          <a:ext cx="16364" cy="45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组合 8"/>
            <p:cNvGrpSpPr/>
            <p:nvPr/>
          </p:nvGrpSpPr>
          <p:grpSpPr>
            <a:xfrm>
              <a:off x="8244" y="2926"/>
              <a:ext cx="10638" cy="3300"/>
              <a:chOff x="8244" y="2926"/>
              <a:chExt cx="10638" cy="3300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8414" y="2926"/>
                <a:ext cx="10469" cy="2226"/>
                <a:chOff x="10824" y="1938"/>
                <a:chExt cx="7887" cy="2226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12041" y="1938"/>
                  <a:ext cx="6670" cy="19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Distinguishing the importance of different </a:t>
                  </a:r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data source</a:t>
                  </a:r>
                  <a:endPara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14" name="直接箭头连接符 13"/>
                <p:cNvCxnSpPr>
                  <a:stCxn id="11" idx="1"/>
                </p:cNvCxnSpPr>
                <p:nvPr/>
              </p:nvCxnSpPr>
              <p:spPr>
                <a:xfrm flipH="1">
                  <a:off x="10824" y="2895"/>
                  <a:ext cx="1217" cy="126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圆角矩形 5"/>
              <p:cNvSpPr/>
              <p:nvPr/>
            </p:nvSpPr>
            <p:spPr>
              <a:xfrm>
                <a:off x="8244" y="5152"/>
                <a:ext cx="760" cy="1074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28575" cmpd="sng">
                <a:solidFill>
                  <a:srgbClr val="F1412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614" y="6914"/>
              <a:ext cx="15406" cy="3639"/>
              <a:chOff x="2614" y="6914"/>
              <a:chExt cx="15406" cy="3639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614" y="7988"/>
                <a:ext cx="15406" cy="2565"/>
                <a:chOff x="2614" y="7988"/>
                <a:chExt cx="15406" cy="256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614" y="9438"/>
                  <a:ext cx="15406" cy="111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Distinguish the importance of the same </a:t>
                  </a:r>
                  <a:r>
                    <a:rPr lang="en-US" altLang="zh-CN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typed</a:t>
                  </a:r>
                  <a:r>
                    <a:rPr lang="zh-CN" altLang="en-US" sz="2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sym typeface="+mn-ea"/>
                    </a:rPr>
                    <a:t> object in different views</a:t>
                  </a:r>
                  <a:endParaRPr lang="zh-CN" alt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 flipV="1">
                  <a:off x="6533" y="7988"/>
                  <a:ext cx="600" cy="131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圆角矩形 6"/>
              <p:cNvSpPr/>
              <p:nvPr/>
            </p:nvSpPr>
            <p:spPr>
              <a:xfrm>
                <a:off x="7134" y="6914"/>
                <a:ext cx="813" cy="1074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28575" cmpd="sng">
                <a:solidFill>
                  <a:srgbClr val="F1412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3"/>
    </p:custDataLst>
  </p:cSld>
  <p:clrMapOvr>
    <a:masterClrMapping/>
  </p:clrMapOvr>
  <p:transition spd="slow" advTm="30829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42" name="文本框 1"/>
          <p:cNvSpPr txBox="1"/>
          <p:nvPr/>
        </p:nvSpPr>
        <p:spPr>
          <a:xfrm>
            <a:off x="1708150" y="1228725"/>
            <a:ext cx="18091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Datasets</a:t>
            </a:r>
            <a:endParaRPr lang="en-US" altLang="zh-CN" sz="2800" b="1" dirty="0">
              <a:solidFill>
                <a:srgbClr val="0F6FC6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780" y="447675"/>
            <a:ext cx="382841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Experiments</a:t>
            </a:r>
            <a:r>
              <a:rPr lang="en-US" altLang="zh-CN" sz="3200" b="1" dirty="0">
                <a:solidFill>
                  <a:srgbClr val="0076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(M4L)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1143" name="文本框 2"/>
          <p:cNvSpPr txBox="1"/>
          <p:nvPr/>
        </p:nvSpPr>
        <p:spPr>
          <a:xfrm>
            <a:off x="1707833" y="3564573"/>
            <a:ext cx="3554730" cy="6076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Evaluation Metrics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1141" name="文本框 3"/>
          <p:cNvSpPr txBox="1"/>
          <p:nvPr/>
        </p:nvSpPr>
        <p:spPr>
          <a:xfrm>
            <a:off x="2083435" y="4298315"/>
            <a:ext cx="103765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AvgF1</a:t>
            </a:r>
            <a:r>
              <a:rPr lang="zh-CN" altLang="en-US" sz="28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 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the  average  F1-score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buClrTx/>
              <a:buSzTx/>
            </a:pPr>
            <a:r>
              <a:rPr lang="zh-CN" altLang="en-US" sz="28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AUROC：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the  average  area  under  the  receiver operating  curve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buClrTx/>
              <a:buSzTx/>
            </a:pPr>
            <a:r>
              <a:rPr lang="en-US" altLang="zh-CN" sz="28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AUPRC</a:t>
            </a:r>
            <a:r>
              <a:rPr lang="zh-CN" altLang="en-US" sz="28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average area under the precision-recall (PR) curve  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0430" y="1751330"/>
            <a:ext cx="2660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M4: Isoform</a:t>
            </a:r>
            <a:r>
              <a:rPr lang="en-US" altLang="zh-CN" sz="20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[1]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170430" y="2400935"/>
            <a:ext cx="35502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Muti-typed objects</a:t>
            </a:r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</a:t>
            </a: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LncRNA</a:t>
            </a:r>
            <a:r>
              <a:rPr lang="en-US" sz="20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[2]</a:t>
            </a:r>
            <a:endParaRPr lang="en-US" sz="2000" b="1" baseline="300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6566" name="文本框 9"/>
          <p:cNvSpPr txBox="1"/>
          <p:nvPr/>
        </p:nvSpPr>
        <p:spPr>
          <a:xfrm>
            <a:off x="1708150" y="5803265"/>
            <a:ext cx="10396220" cy="866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 G.  Yu,  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et. al.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Isoform function  prediction  based  on  bi-random  walks  on  a  heterogeneous network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Bioinformatics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2020.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 G.  Fu 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et. al.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Matrix  factorization-based  data  fusion  for  the  prediction  of  lncrna–disease  associations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Bioinformatics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 2018.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Tm="17689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42" name="文本框 1"/>
          <p:cNvSpPr txBox="1"/>
          <p:nvPr/>
        </p:nvSpPr>
        <p:spPr>
          <a:xfrm>
            <a:off x="1708150" y="1228725"/>
            <a:ext cx="9994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DF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780" y="447675"/>
            <a:ext cx="207962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Baselines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7" name="矩形 3"/>
          <p:cNvSpPr/>
          <p:nvPr/>
        </p:nvSpPr>
        <p:spPr>
          <a:xfrm>
            <a:off x="2372360" y="2106295"/>
            <a:ext cx="404685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DFMF</a:t>
            </a: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</a:t>
            </a: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MFLDA</a:t>
            </a: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</a:t>
            </a: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SNMTF</a:t>
            </a: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[3]</a:t>
            </a: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41185" y="1977390"/>
            <a:ext cx="34740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M3Lcmf</a:t>
            </a: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[4]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ICM2L</a:t>
            </a: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[5]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M2IL</a:t>
            </a: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[6]</a:t>
            </a:r>
            <a:endParaRPr lang="en-US" alt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6239510" y="1228725"/>
            <a:ext cx="12769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M3L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6566" name="文本框 9"/>
          <p:cNvSpPr txBox="1"/>
          <p:nvPr/>
        </p:nvSpPr>
        <p:spPr>
          <a:xfrm>
            <a:off x="1795780" y="4291330"/>
            <a:ext cx="10396220" cy="2416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[1]Žitnik M, Zupan B.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Data fusion by matrix factorization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.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IEEE  TPAMI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2014.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[2]G.  Fu 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et. al.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Matrix  factorization-based  data  fusion  for  the  prediction  of  lncrna–disease  associations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Bioinformatics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,  2018.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[3]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H.  Wang,  H.  Huang,  and  C.  Ding, 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Simultaneous  clustering  of  multi-type relational data via symmetric nonnegative matrix tri-    factorization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CIKM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2011.</a:t>
            </a:r>
            <a:endParaRPr lang="en-US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[4]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Yuying Xing, et. al.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 Multi-Label Learning Based on Collaborative Matrix Factorization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AAAI, 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2019.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[5]Qiaoyu Tan, Guoxian Yu, Jun Wang, Carlotta Domeniconi, and Xiangliang Zhang.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Individuality-and commonality-based multiview multilabel learning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IEEE T. on CYB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2020.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[6]B. Li et al. </a:t>
            </a:r>
            <a:r>
              <a:rPr lang="en-US" altLang="zh-CN" sz="1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 Learning Based on Joint Sparse Representation and Multi-View Dictionary Learning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IEEE  TPAMI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2017.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Tm="223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795780" y="447675"/>
            <a:ext cx="382841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Experiments</a:t>
            </a:r>
            <a:r>
              <a:rPr lang="en-US" altLang="zh-CN" sz="3200" b="1" dirty="0">
                <a:solidFill>
                  <a:srgbClr val="0076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(M4L)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1142" name="文本框 1"/>
          <p:cNvSpPr txBox="1"/>
          <p:nvPr/>
        </p:nvSpPr>
        <p:spPr>
          <a:xfrm>
            <a:off x="1708150" y="1228725"/>
            <a:ext cx="10394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M4 </a:t>
            </a:r>
            <a:endParaRPr lang="en-US" altLang="zh-CN" sz="2800" b="1" dirty="0">
              <a:solidFill>
                <a:srgbClr val="0F6FC6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文本框 1"/>
          <p:cNvSpPr txBox="1"/>
          <p:nvPr/>
        </p:nvSpPr>
        <p:spPr>
          <a:xfrm>
            <a:off x="1708150" y="4202430"/>
            <a:ext cx="34874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Muti-typed objects </a:t>
            </a:r>
            <a:endParaRPr lang="en-US" altLang="zh-CN" sz="2800" b="1" dirty="0">
              <a:solidFill>
                <a:srgbClr val="0F6FC6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8200" y="1228725"/>
            <a:ext cx="8296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Tabel I Results on Isoform dataset of M4L, M3L-based methods and matrix factorization(MF)-based methods by 5-fold cross validation.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103235" y="5181600"/>
            <a:ext cx="3961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Tabel II Results of M4L-JMF and matrix factorization based methods on the LncRNA dataset. </a:t>
            </a:r>
            <a:endParaRPr lang="en-US" altLang="zh-CN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0" y="1798320"/>
            <a:ext cx="8048625" cy="25609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95" y="4724400"/>
            <a:ext cx="6134100" cy="2133600"/>
          </a:xfrm>
          <a:prstGeom prst="rect">
            <a:avLst/>
          </a:prstGeom>
        </p:spPr>
      </p:pic>
      <p:sp>
        <p:nvSpPr>
          <p:cNvPr id="92" name="圆角矩形 91"/>
          <p:cNvSpPr/>
          <p:nvPr/>
        </p:nvSpPr>
        <p:spPr>
          <a:xfrm>
            <a:off x="3192780" y="3898900"/>
            <a:ext cx="7339330" cy="391160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 cmpd="sng">
            <a:solidFill>
              <a:srgbClr val="F141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2015490" y="6379210"/>
            <a:ext cx="5894070" cy="391160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 cmpd="sng">
            <a:solidFill>
              <a:srgbClr val="F141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7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ldLvl="0" animBg="1"/>
      <p:bldP spid="92" grpId="1" animBg="1"/>
      <p:bldP spid="93" grpId="0" bldLvl="0" animBg="1"/>
      <p:bldP spid="9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795780" y="447675"/>
            <a:ext cx="382841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Experiments</a:t>
            </a:r>
            <a:r>
              <a:rPr lang="en-US" altLang="zh-CN" sz="3200" b="1" dirty="0">
                <a:solidFill>
                  <a:srgbClr val="0076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(M4L)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1142" name="文本框 1"/>
          <p:cNvSpPr txBox="1"/>
          <p:nvPr/>
        </p:nvSpPr>
        <p:spPr>
          <a:xfrm>
            <a:off x="1708150" y="1228725"/>
            <a:ext cx="51612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Parameter Sensitivity Analysis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978660"/>
            <a:ext cx="3684905" cy="2478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30" y="1909445"/>
            <a:ext cx="5801995" cy="261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45005" y="4543425"/>
            <a:ext cx="37306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AUROC  of  M4L-JMF  under  different  settings  of </a:t>
            </a:r>
            <a:r>
              <a:rPr lang="en-US" altLang="zh-CN" sz="2000" b="1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α</a:t>
            </a:r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and </a:t>
            </a:r>
            <a:r>
              <a:rPr lang="en-US" altLang="zh-CN" sz="2000" b="1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on  the LncRNA datase</a:t>
            </a:r>
            <a:endParaRPr lang="en-US" altLang="zh-CN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24495" y="4594860"/>
            <a:ext cx="38881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Loss decreases as the iteration proceeds and comesto  a  convergence  within  20  iterations</a:t>
            </a:r>
            <a:endParaRPr lang="en-US" altLang="zh-CN" sz="20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289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795780" y="447675"/>
            <a:ext cx="382841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>
            <a:spAutoFit/>
          </a:bodyPr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Experiments</a:t>
            </a:r>
            <a:r>
              <a:rPr lang="en-US" altLang="zh-CN" sz="3200" b="1" dirty="0">
                <a:solidFill>
                  <a:srgbClr val="0076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(M4L)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1142" name="文本框 1"/>
          <p:cNvSpPr txBox="1"/>
          <p:nvPr/>
        </p:nvSpPr>
        <p:spPr>
          <a:xfrm>
            <a:off x="1708150" y="1228725"/>
            <a:ext cx="22250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Conclusion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46275" y="2006600"/>
            <a:ext cx="91630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(i) We  study  a new learning  paradigm  </a:t>
            </a:r>
            <a:r>
              <a:rPr lang="en-US" altLang="zh-CN" sz="24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Multi-typed  objects Multi-view  Multi-instance  Multi-label  Learning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(M4L)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(ii)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We  introduce  a  joint  matrix  factorization  based  solution M4L-JMF,   which   can   leverage   multiple   inter(intra)-relations  between  bags  of  different  types,  associations between  bags  and  instances,  and  the  label  correlations to annotate the complex bag and its instances.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350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402118" y="2569292"/>
            <a:ext cx="11388437" cy="228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4" tIns="36287" rIns="72574" bIns="3628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rgbClr val="0076A3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 ICDM reviewers and Committee</a:t>
            </a:r>
            <a:r>
              <a:rPr lang="zh-CN" altLang="en-US" sz="4800" b="1" dirty="0">
                <a:solidFill>
                  <a:srgbClr val="0076A3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en-US" altLang="zh-CN" sz="4800" b="1" dirty="0">
              <a:solidFill>
                <a:srgbClr val="0076A3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627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>
          <a:xfrm rot="-2820000">
            <a:off x="3083719" y="1596231"/>
            <a:ext cx="836613" cy="80962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Rectangle 12"/>
          <p:cNvSpPr/>
          <p:nvPr/>
        </p:nvSpPr>
        <p:spPr>
          <a:xfrm>
            <a:off x="10996613" y="1809750"/>
            <a:ext cx="1200150" cy="2792413"/>
          </a:xfrm>
          <a:prstGeom prst="rect">
            <a:avLst/>
          </a:prstGeom>
          <a:solidFill>
            <a:srgbClr val="0076A3"/>
          </a:solidFill>
          <a:ln w="9525">
            <a:noFill/>
          </a:ln>
        </p:spPr>
        <p:txBody>
          <a:bodyPr lIns="108816" tIns="54408" rIns="108816" bIns="54408" anchor="t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315" name="Freeform 13"/>
          <p:cNvSpPr/>
          <p:nvPr/>
        </p:nvSpPr>
        <p:spPr>
          <a:xfrm>
            <a:off x="0" y="1809750"/>
            <a:ext cx="1949450" cy="2792413"/>
          </a:xfrm>
          <a:custGeom>
            <a:avLst/>
            <a:gdLst/>
            <a:ahLst/>
            <a:cxnLst>
              <a:cxn ang="0">
                <a:pos x="1949450" y="2792413"/>
              </a:cxn>
              <a:cxn ang="0">
                <a:pos x="0" y="2792413"/>
              </a:cxn>
              <a:cxn ang="0">
                <a:pos x="0" y="0"/>
              </a:cxn>
              <a:cxn ang="0">
                <a:pos x="1949450" y="0"/>
              </a:cxn>
              <a:cxn ang="0">
                <a:pos x="909743" y="1396207"/>
              </a:cxn>
              <a:cxn ang="0">
                <a:pos x="1949450" y="2792413"/>
              </a:cxn>
            </a:cxnLst>
            <a:rect l="0" t="0" r="0" b="0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rgbClr val="0076A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Freeform 19"/>
          <p:cNvSpPr/>
          <p:nvPr/>
        </p:nvSpPr>
        <p:spPr>
          <a:xfrm>
            <a:off x="2965450" y="-41275"/>
            <a:ext cx="2346325" cy="6918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46325" y="3458781"/>
              </a:cxn>
              <a:cxn ang="0">
                <a:pos x="0" y="6918325"/>
              </a:cxn>
            </a:cxnLst>
            <a:rect l="0" t="0" r="0" b="0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19050" cap="flat" cmpd="sng">
            <a:solidFill>
              <a:srgbClr val="0076A3"/>
            </a:solidFill>
            <a:prstDash val="sysDash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210050" y="1182688"/>
            <a:ext cx="5470525" cy="730250"/>
            <a:chOff x="4229100" y="1100138"/>
            <a:chExt cx="5470525" cy="730250"/>
          </a:xfrm>
        </p:grpSpPr>
        <p:sp>
          <p:nvSpPr>
            <p:cNvPr id="13317" name="椭圆 74">
              <a:hlinkClick r:id="rId1" action="ppaction://hlinksldjump"/>
            </p:cNvPr>
            <p:cNvSpPr>
              <a:spLocks noChangeAspect="1"/>
            </p:cNvSpPr>
            <p:nvPr/>
          </p:nvSpPr>
          <p:spPr>
            <a:xfrm>
              <a:off x="4229100" y="1100138"/>
              <a:ext cx="768350" cy="730250"/>
            </a:xfrm>
            <a:prstGeom prst="ellipse">
              <a:avLst/>
            </a:prstGeom>
            <a:solidFill>
              <a:srgbClr val="0076A3"/>
            </a:solidFill>
            <a:ln w="9525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324" name="圆角矩形 80">
              <a:hlinkClick r:id="rId1" action="ppaction://hlinksldjump"/>
            </p:cNvPr>
            <p:cNvSpPr/>
            <p:nvPr/>
          </p:nvSpPr>
          <p:spPr>
            <a:xfrm>
              <a:off x="5941695" y="1119188"/>
              <a:ext cx="3757930" cy="607695"/>
            </a:xfrm>
            <a:prstGeom prst="roundRect">
              <a:avLst>
                <a:gd name="adj" fmla="val 50000"/>
              </a:avLst>
            </a:prstGeom>
            <a:solidFill>
              <a:srgbClr val="0076A3"/>
            </a:solidFill>
            <a:ln w="19050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86">
              <a:hlinkClick r:id="rId1" action="ppaction://hlinksldjump"/>
            </p:cNvPr>
            <p:cNvSpPr txBox="1"/>
            <p:nvPr/>
          </p:nvSpPr>
          <p:spPr>
            <a:xfrm>
              <a:off x="6491734" y="1129462"/>
              <a:ext cx="2830830" cy="538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816" tIns="54408" rIns="108816" bIns="54408">
              <a:spAutoFit/>
            </a:bodyPr>
            <a:lstStyle>
              <a:defPPr>
                <a:defRPr lang="zh-CN"/>
              </a:defPPr>
              <a:lvl1pPr marR="0" fontAlgn="auto">
                <a:buClrTx/>
                <a:buSzTx/>
                <a:defRPr sz="2800" b="1" spc="30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noProof="1">
                  <a:sym typeface="+mn-ea"/>
                </a:rPr>
                <a:t>Introduction</a:t>
              </a:r>
              <a:endParaRPr lang="en-US" altLang="zh-CN" noProof="1">
                <a:sym typeface="+mn-ea"/>
              </a:endParaRPr>
            </a:p>
          </p:txBody>
        </p:sp>
        <p:sp>
          <p:nvSpPr>
            <p:cNvPr id="13331" name="TextBox 92">
              <a:hlinkClick r:id="rId1" action="ppaction://hlinksldjump"/>
            </p:cNvPr>
            <p:cNvSpPr txBox="1"/>
            <p:nvPr/>
          </p:nvSpPr>
          <p:spPr>
            <a:xfrm>
              <a:off x="4364038" y="1119188"/>
              <a:ext cx="500062" cy="6619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08816" tIns="54408" rIns="108816" bIns="54408" anchor="t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34878" y="2337429"/>
            <a:ext cx="4945380" cy="730250"/>
            <a:chOff x="4856163" y="2246313"/>
            <a:chExt cx="4945380" cy="730250"/>
          </a:xfrm>
        </p:grpSpPr>
        <p:sp>
          <p:nvSpPr>
            <p:cNvPr id="13318" name="椭圆 75">
              <a:hlinkClick r:id="rId1" action="ppaction://hlinksldjump"/>
            </p:cNvPr>
            <p:cNvSpPr>
              <a:spLocks noChangeAspect="1"/>
            </p:cNvSpPr>
            <p:nvPr/>
          </p:nvSpPr>
          <p:spPr>
            <a:xfrm>
              <a:off x="4856163" y="2246313"/>
              <a:ext cx="768350" cy="730250"/>
            </a:xfrm>
            <a:prstGeom prst="ellipse">
              <a:avLst/>
            </a:prstGeom>
            <a:solidFill>
              <a:srgbClr val="0076A3"/>
            </a:solidFill>
            <a:ln w="9525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321" name="圆角矩形 82">
              <a:hlinkClick r:id="" action="ppaction://noaction"/>
            </p:cNvPr>
            <p:cNvSpPr/>
            <p:nvPr/>
          </p:nvSpPr>
          <p:spPr>
            <a:xfrm>
              <a:off x="6032818" y="2265363"/>
              <a:ext cx="3768725" cy="607695"/>
            </a:xfrm>
            <a:prstGeom prst="roundRect">
              <a:avLst>
                <a:gd name="adj" fmla="val 50000"/>
              </a:avLst>
            </a:prstGeom>
            <a:solidFill>
              <a:srgbClr val="0076A3"/>
            </a:solidFill>
            <a:ln w="19050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8" name="TextBox 87">
              <a:hlinkClick r:id="rId1" action="ppaction://hlinksldjump"/>
            </p:cNvPr>
            <p:cNvSpPr txBox="1"/>
            <p:nvPr/>
          </p:nvSpPr>
          <p:spPr>
            <a:xfrm>
              <a:off x="6745072" y="2269538"/>
              <a:ext cx="2247265" cy="538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816" tIns="54408" rIns="108816" bIns="54408">
              <a:spAutoFit/>
            </a:bodyPr>
            <a:lstStyle/>
            <a:p>
              <a:pPr algn="l"/>
              <a:r>
                <a:rPr lang="en-US" altLang="zh-CN" sz="2800" b="1" spc="30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  <a:sym typeface="+mn-ea"/>
                </a:rPr>
                <a:t>Related works</a:t>
              </a:r>
              <a:endParaRPr kumimoji="0" lang="en-US" altLang="zh-CN" sz="2800" b="1" kern="1200" cap="none" spc="300" normalizeH="0" baseline="0" noProof="1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3332" name="TextBox 93">
              <a:hlinkClick r:id="rId1" action="ppaction://hlinksldjump"/>
            </p:cNvPr>
            <p:cNvSpPr txBox="1"/>
            <p:nvPr/>
          </p:nvSpPr>
          <p:spPr>
            <a:xfrm>
              <a:off x="4989513" y="2279650"/>
              <a:ext cx="500062" cy="6619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08816" tIns="54408" rIns="108816" bIns="54408" anchor="t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35" name="Oval 14"/>
          <p:cNvSpPr/>
          <p:nvPr/>
        </p:nvSpPr>
        <p:spPr>
          <a:xfrm>
            <a:off x="1257300" y="1995488"/>
            <a:ext cx="2471738" cy="2416175"/>
          </a:xfrm>
          <a:prstGeom prst="ellipse">
            <a:avLst/>
          </a:prstGeom>
          <a:solidFill>
            <a:srgbClr val="0076A3"/>
          </a:solidFill>
          <a:ln w="9525">
            <a:noFill/>
          </a:ln>
        </p:spPr>
        <p:txBody>
          <a:bodyPr lIns="108816" tIns="54408" rIns="108816" bIns="54408" anchor="t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336" name="TextBox 100"/>
          <p:cNvSpPr txBox="1"/>
          <p:nvPr/>
        </p:nvSpPr>
        <p:spPr>
          <a:xfrm>
            <a:off x="1161415" y="2899410"/>
            <a:ext cx="2568575" cy="600075"/>
          </a:xfrm>
          <a:prstGeom prst="rect">
            <a:avLst/>
          </a:prstGeom>
          <a:noFill/>
          <a:ln w="9525">
            <a:noFill/>
          </a:ln>
        </p:spPr>
        <p:txBody>
          <a:bodyPr wrap="square" lIns="108816" tIns="54408" rIns="108816" bIns="54408" anchor="t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59020" y="3437559"/>
            <a:ext cx="4821555" cy="730250"/>
            <a:chOff x="4406900" y="4556429"/>
            <a:chExt cx="4821555" cy="730250"/>
          </a:xfrm>
        </p:grpSpPr>
        <p:sp>
          <p:nvSpPr>
            <p:cNvPr id="27" name="椭圆 74">
              <a:hlinkClick r:id="rId1" action="ppaction://hlinksldjump"/>
            </p:cNvPr>
            <p:cNvSpPr>
              <a:spLocks noChangeAspect="1"/>
            </p:cNvSpPr>
            <p:nvPr/>
          </p:nvSpPr>
          <p:spPr>
            <a:xfrm>
              <a:off x="4406900" y="4556429"/>
              <a:ext cx="768350" cy="730250"/>
            </a:xfrm>
            <a:prstGeom prst="ellipse">
              <a:avLst/>
            </a:prstGeom>
            <a:solidFill>
              <a:srgbClr val="0076A3"/>
            </a:solidFill>
            <a:ln w="9525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80">
              <a:hlinkClick r:id="rId1" action="ppaction://hlinksldjump"/>
            </p:cNvPr>
            <p:cNvSpPr/>
            <p:nvPr/>
          </p:nvSpPr>
          <p:spPr>
            <a:xfrm>
              <a:off x="5489575" y="4575479"/>
              <a:ext cx="3738880" cy="607695"/>
            </a:xfrm>
            <a:prstGeom prst="roundRect">
              <a:avLst>
                <a:gd name="adj" fmla="val 50000"/>
              </a:avLst>
            </a:prstGeom>
            <a:solidFill>
              <a:srgbClr val="0076A3"/>
            </a:solidFill>
            <a:ln w="19050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6">
              <a:hlinkClick r:id="rId1" action="ppaction://hlinksldjump"/>
            </p:cNvPr>
            <p:cNvSpPr txBox="1"/>
            <p:nvPr/>
          </p:nvSpPr>
          <p:spPr>
            <a:xfrm>
              <a:off x="6171821" y="4604421"/>
              <a:ext cx="1741805" cy="538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816" tIns="54408" rIns="108816" bIns="54408">
              <a:spAutoFit/>
            </a:bodyPr>
            <a:lstStyle>
              <a:defPPr>
                <a:defRPr lang="zh-CN"/>
              </a:defPPr>
              <a:lvl1pPr marR="0" fontAlgn="auto">
                <a:buClrTx/>
                <a:buSzTx/>
                <a:defRPr sz="2800" b="1" spc="30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</a:defRPr>
              </a:lvl1pPr>
            </a:lstStyle>
            <a:p>
              <a:pPr marR="0" algn="l" defTabSz="914400" fontAlgn="auto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>
                  <a:sym typeface="Wingdings" panose="05000000000000000000" pitchFamily="2" charset="2"/>
                </a:rPr>
                <a:t>M4L-JMF</a:t>
              </a:r>
              <a:endParaRPr lang="en-US" altLang="zh-CN" noProof="1">
                <a:sym typeface="+mn-ea"/>
              </a:endParaRPr>
            </a:p>
          </p:txBody>
        </p:sp>
        <p:sp>
          <p:nvSpPr>
            <p:cNvPr id="30" name="TextBox 92">
              <a:hlinkClick r:id="rId1" action="ppaction://hlinksldjump"/>
            </p:cNvPr>
            <p:cNvSpPr txBox="1"/>
            <p:nvPr/>
          </p:nvSpPr>
          <p:spPr>
            <a:xfrm>
              <a:off x="4541838" y="4575479"/>
              <a:ext cx="505092" cy="6638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08816" tIns="54408" rIns="108816" bIns="54408" anchor="t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5020" y="4602784"/>
            <a:ext cx="5074920" cy="730250"/>
            <a:chOff x="4406900" y="4556429"/>
            <a:chExt cx="5074920" cy="730250"/>
          </a:xfrm>
        </p:grpSpPr>
        <p:sp>
          <p:nvSpPr>
            <p:cNvPr id="7" name="椭圆 74">
              <a:hlinkClick r:id="rId1" action="ppaction://hlinksldjump"/>
            </p:cNvPr>
            <p:cNvSpPr>
              <a:spLocks noChangeAspect="1"/>
            </p:cNvSpPr>
            <p:nvPr/>
          </p:nvSpPr>
          <p:spPr>
            <a:xfrm>
              <a:off x="4406900" y="4556429"/>
              <a:ext cx="768350" cy="730250"/>
            </a:xfrm>
            <a:prstGeom prst="ellipse">
              <a:avLst/>
            </a:prstGeom>
            <a:solidFill>
              <a:srgbClr val="0076A3"/>
            </a:solidFill>
            <a:ln w="9525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80">
              <a:hlinkClick r:id="rId1" action="ppaction://hlinksldjump"/>
            </p:cNvPr>
            <p:cNvSpPr/>
            <p:nvPr/>
          </p:nvSpPr>
          <p:spPr>
            <a:xfrm>
              <a:off x="5743575" y="4575479"/>
              <a:ext cx="3738245" cy="607695"/>
            </a:xfrm>
            <a:prstGeom prst="roundRect">
              <a:avLst>
                <a:gd name="adj" fmla="val 50000"/>
              </a:avLst>
            </a:prstGeom>
            <a:solidFill>
              <a:srgbClr val="0076A3"/>
            </a:solidFill>
            <a:ln w="19050">
              <a:noFill/>
            </a:ln>
          </p:spPr>
          <p:txBody>
            <a:bodyPr lIns="108816" tIns="54408" rIns="108816" bIns="54408" anchor="t"/>
            <a:lstStyle/>
            <a:p>
              <a:pPr defTabSz="1087755"/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6">
              <a:hlinkClick r:id="rId1" action="ppaction://hlinksldjump"/>
            </p:cNvPr>
            <p:cNvSpPr txBox="1"/>
            <p:nvPr/>
          </p:nvSpPr>
          <p:spPr>
            <a:xfrm>
              <a:off x="6552821" y="4575211"/>
              <a:ext cx="1741805" cy="538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816" tIns="54408" rIns="108816" bIns="54408">
              <a:spAutoFit/>
            </a:bodyPr>
            <a:lstStyle>
              <a:defPPr>
                <a:defRPr lang="zh-CN"/>
              </a:defPPr>
              <a:lvl1pPr marR="0" fontAlgn="auto">
                <a:buClrTx/>
                <a:buSzTx/>
                <a:defRPr sz="2800" b="1" spc="300">
                  <a:solidFill>
                    <a:schemeClr val="bg1"/>
                  </a:solidFill>
                  <a:latin typeface="宋体" panose="02010600030101010101" pitchFamily="2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>
                  <a:sym typeface="+mn-ea"/>
                </a:rPr>
                <a:t>Results</a:t>
              </a:r>
              <a:endParaRPr lang="en-US" altLang="zh-CN" noProof="1">
                <a:sym typeface="+mn-ea"/>
              </a:endParaRPr>
            </a:p>
          </p:txBody>
        </p:sp>
        <p:sp>
          <p:nvSpPr>
            <p:cNvPr id="10" name="TextBox 92">
              <a:hlinkClick r:id="rId1" action="ppaction://hlinksldjump"/>
            </p:cNvPr>
            <p:cNvSpPr txBox="1"/>
            <p:nvPr/>
          </p:nvSpPr>
          <p:spPr>
            <a:xfrm>
              <a:off x="4541838" y="4575479"/>
              <a:ext cx="499110" cy="6616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08816" tIns="54408" rIns="108816" bIns="54408" anchor="t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4102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526030" y="419100"/>
            <a:ext cx="255270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Background</a:t>
            </a:r>
            <a:endParaRPr lang="en-US" altLang="zh-CN" sz="3200" b="1" baseline="30000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142" name="文本框 1"/>
          <p:cNvSpPr txBox="1"/>
          <p:nvPr/>
        </p:nvSpPr>
        <p:spPr>
          <a:xfrm>
            <a:off x="1708150" y="1228725"/>
            <a:ext cx="3667125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raditional 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setting :</a:t>
            </a:r>
            <a:endParaRPr lang="zh-CN" altLang="en-US" sz="2800"/>
          </a:p>
          <a:p>
            <a:pPr algn="l">
              <a:buFont typeface="Wingdings" panose="05000000000000000000" pitchFamily="2" charset="2"/>
            </a:pPr>
            <a:endParaRPr lang="en-US" altLang="zh-CN" sz="28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2505" y="2016125"/>
            <a:ext cx="106108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ample         instance +label   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121150" y="4965065"/>
            <a:ext cx="485775" cy="6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45640" y="5607685"/>
            <a:ext cx="88360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More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powerful 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richer 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information to model 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28210" y="4904105"/>
            <a:ext cx="52647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VS 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traditional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setting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5640" y="6350635"/>
            <a:ext cx="92640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</a:pPr>
            <a:r>
              <a:rPr lang="en-US" altLang="zh-CN" sz="16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Zhou, Zhi-Hua, et al. "</a:t>
            </a:r>
            <a:r>
              <a:rPr lang="en-US" altLang="zh-CN" sz="16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Multi-instance multi-label learning</a:t>
            </a:r>
            <a:r>
              <a:rPr lang="en-US" altLang="zh-CN" sz="16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." </a:t>
            </a:r>
            <a:r>
              <a:rPr lang="en-US" altLang="zh-CN" sz="16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Artificial Intelligence</a:t>
            </a:r>
            <a:r>
              <a:rPr lang="en-US" altLang="zh-CN" sz="16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176.1 (2012): 2291-2320.</a:t>
            </a:r>
            <a:endParaRPr lang="en-US" altLang="zh-CN" sz="16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26815" y="2065655"/>
          <a:ext cx="472440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127000" imgH="127000" progId="Equation.KSEE3">
                  <p:embed/>
                </p:oleObj>
              </mc:Choice>
              <mc:Fallback>
                <p:oleObj name="" r:id="rId1" imgW="127000" imgH="127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6815" y="2065655"/>
                        <a:ext cx="472440" cy="472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426335" y="4382135"/>
            <a:ext cx="6370320" cy="521970"/>
            <a:chOff x="3821" y="6901"/>
            <a:chExt cx="10032" cy="822"/>
          </a:xfrm>
        </p:grpSpPr>
        <p:sp>
          <p:nvSpPr>
            <p:cNvPr id="7" name="文本框 6"/>
            <p:cNvSpPr txBox="1"/>
            <p:nvPr/>
          </p:nvSpPr>
          <p:spPr>
            <a:xfrm>
              <a:off x="3821" y="6901"/>
              <a:ext cx="1003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complex object</a:t>
              </a: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multi-instance</a:t>
              </a: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+ label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 </a:t>
              </a:r>
              <a:endParaRPr lang="zh-CN" altLang="en-US"/>
            </a:p>
          </p:txBody>
        </p:sp>
        <p:graphicFrame>
          <p:nvGraphicFramePr>
            <p:cNvPr id="1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21" y="6979"/>
            <a:ext cx="744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3" imgW="127000" imgH="127000" progId="Equation.KSEE3">
                    <p:embed/>
                  </p:oleObj>
                </mc:Choice>
                <mc:Fallback>
                  <p:oleObj name="" r:id="rId3" imgW="127000" imgH="1270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21" y="6979"/>
                          <a:ext cx="744" cy="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文本框 1"/>
          <p:cNvSpPr txBox="1"/>
          <p:nvPr/>
        </p:nvSpPr>
        <p:spPr>
          <a:xfrm>
            <a:off x="1767840" y="3460115"/>
            <a:ext cx="48240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Multi-intance setting</a:t>
            </a:r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:</a:t>
            </a: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 advTm="3581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526030" y="419100"/>
            <a:ext cx="255270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Background</a:t>
            </a:r>
            <a:endParaRPr lang="en-US" altLang="zh-CN" sz="3200" b="1" baseline="30000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142" name="文本框 1"/>
          <p:cNvSpPr txBox="1"/>
          <p:nvPr/>
        </p:nvSpPr>
        <p:spPr>
          <a:xfrm>
            <a:off x="1708150" y="1228725"/>
            <a:ext cx="327152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Complex </a:t>
            </a: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object </a:t>
            </a:r>
            <a:endParaRPr lang="en-US" altLang="zh-CN" sz="28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1808480" y="1999615"/>
          <a:ext cx="974979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6477000" imgH="1930400" progId="Visio.Drawing.11">
                  <p:embed/>
                </p:oleObj>
              </mc:Choice>
              <mc:Fallback>
                <p:oleObj name="" r:id="rId1" imgW="6477000" imgH="1930400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08480" y="1999615"/>
                        <a:ext cx="974979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 19"/>
          <p:cNvSpPr/>
          <p:nvPr/>
        </p:nvSpPr>
        <p:spPr>
          <a:xfrm>
            <a:off x="4311015" y="2372360"/>
            <a:ext cx="5137785" cy="10852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 cmpd="sng">
            <a:solidFill>
              <a:srgbClr val="F141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217670" y="3898900"/>
            <a:ext cx="5137785" cy="10852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 cmpd="sng">
            <a:solidFill>
              <a:srgbClr val="F141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07715" y="5057140"/>
            <a:ext cx="8250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Multi-view Multi-instance Multi-label data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9885" y="5613400"/>
            <a:ext cx="819912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Import concept</a:t>
            </a:r>
            <a:r>
              <a:rPr lang="zh-CN" altLang="en-US" sz="28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</a:t>
            </a:r>
            <a:endParaRPr lang="zh-CN" altLang="en-US" sz="28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Bag 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are composed of multi-instance.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Instance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represents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heterogeneous   feature vector .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 advTm="5266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22" grpId="0" bldLvl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526030" y="419100"/>
            <a:ext cx="131762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M3L</a:t>
            </a:r>
            <a:r>
              <a:rPr lang="en-US" altLang="zh-CN" sz="3200" b="1" baseline="30000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[1]</a:t>
            </a:r>
            <a:endParaRPr lang="en-US" altLang="zh-CN" sz="3200" b="1" baseline="30000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142" name="文本框 1"/>
          <p:cNvSpPr txBox="1"/>
          <p:nvPr/>
        </p:nvSpPr>
        <p:spPr>
          <a:xfrm>
            <a:off x="1708150" y="1228725"/>
            <a:ext cx="9135745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Multi-view Multi-instance Multi-label Learning(M3L) </a:t>
            </a:r>
            <a:endParaRPr lang="en-US" altLang="zh-CN" sz="28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8150" y="6336030"/>
            <a:ext cx="98310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</a:t>
            </a:r>
            <a:r>
              <a:rPr lang="en-US" altLang="zh-CN" sz="1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Y. Xing, G. Yu, C. Domeniconi, J. Wang, Z. Zhang, and M. Guo, “Multi-view  multi-instance  multi-label  learning  based  on  collaborative  matrixfactorization,”  in AAAI  ,  2019,  pp.5508–5515.</a:t>
            </a:r>
            <a:endParaRPr lang="en-US" altLang="zh-CN" sz="1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1825" y="4945380"/>
            <a:ext cx="774001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Purpose</a:t>
            </a:r>
            <a:r>
              <a:rPr lang="zh-CN" altLang="en-US" sz="28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</a:t>
            </a:r>
            <a:endParaRPr lang="zh-CN" altLang="en-US" sz="28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To obtain the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label information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of a sample by learning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feature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of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instance 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contained in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multiple views.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1986915" y="1818640"/>
          <a:ext cx="974979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6477000" imgH="1930400" progId="Visio.Drawing.11">
                  <p:embed/>
                </p:oleObj>
              </mc:Choice>
              <mc:Fallback>
                <p:oleObj name="" r:id="rId1" imgW="6477000" imgH="1930400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6915" y="1818640"/>
                        <a:ext cx="974979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ransition spd="slow" advTm="4014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207835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Challenges 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6">
            <a:hlinkClick r:id="rId1" action="ppaction://hlinksldjump"/>
          </p:cNvPr>
          <p:cNvSpPr txBox="1"/>
          <p:nvPr/>
        </p:nvSpPr>
        <p:spPr>
          <a:xfrm>
            <a:off x="6354234" y="407633"/>
            <a:ext cx="3826514" cy="540766"/>
          </a:xfrm>
          <a:prstGeom prst="rect">
            <a:avLst/>
          </a:prstGeom>
          <a:noFill/>
          <a:ln>
            <a:noFill/>
          </a:ln>
        </p:spPr>
        <p:txBody>
          <a:bodyPr wrap="none" lIns="108816" tIns="54408" rIns="108816" bIns="54408">
            <a:spAutoFit/>
          </a:bodyPr>
          <a:lstStyle/>
          <a:p>
            <a:pPr marR="0" defTabSz="914400" fontAlgn="auto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聚类算法具备的二要素</a:t>
            </a:r>
            <a:endParaRPr kumimoji="0" lang="zh-CN" altLang="en-US" sz="2800" b="1" kern="1200" cap="none" normalizeH="0" baseline="0" noProof="1">
              <a:solidFill>
                <a:schemeClr val="bg1"/>
              </a:solidFill>
              <a:latin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02450" y="1501140"/>
            <a:ext cx="5000625" cy="4371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12925" y="1699260"/>
            <a:ext cx="56362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</a:pP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Challenge 1: </a:t>
            </a:r>
            <a:endParaRPr lang="zh-CN" alt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M3L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lacks 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the  capability  to simultaneously model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multi-typed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objects.</a:t>
            </a:r>
            <a:endParaRPr lang="en-US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14845" y="5873115"/>
            <a:ext cx="50057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Fig.3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  illustration  of  the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M4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(Multi-typed  objects 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Multi-instance Multi-label) data with two types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of objects  (customers R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and goods R</a:t>
            </a:r>
            <a:r>
              <a:rPr lang="zh-CN" altLang="en-US" sz="1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2925" y="3418205"/>
            <a:ext cx="534733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Challenge 2: </a:t>
            </a:r>
            <a:endParaRPr lang="zh-CN" alt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     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Data Fusion(DF) solution consider multi-typed object, but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ignores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the important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bag-instance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relation.</a:t>
            </a:r>
            <a:endParaRPr lang="en-US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90395" y="5134610"/>
            <a:ext cx="44640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Challenge</a:t>
            </a:r>
            <a:r>
              <a:rPr lang="zh-CN" altLang="en-US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: </a:t>
            </a:r>
            <a:endParaRPr lang="zh-CN" altLang="en-US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     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How to extend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M3 scenario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to the more generic and powerful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M4 scenario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.</a:t>
            </a:r>
            <a:endParaRPr lang="en-US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 advTm="2921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293751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Related works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6">
            <a:hlinkClick r:id="rId1" action="ppaction://hlinksldjump"/>
          </p:cNvPr>
          <p:cNvSpPr txBox="1"/>
          <p:nvPr/>
        </p:nvSpPr>
        <p:spPr>
          <a:xfrm>
            <a:off x="6354234" y="407633"/>
            <a:ext cx="3792220" cy="538480"/>
          </a:xfrm>
          <a:prstGeom prst="rect">
            <a:avLst/>
          </a:prstGeom>
          <a:noFill/>
          <a:ln>
            <a:noFill/>
          </a:ln>
        </p:spPr>
        <p:txBody>
          <a:bodyPr wrap="none" lIns="108816" tIns="54408" rIns="108816" bIns="54408">
            <a:spAutoFit/>
          </a:bodyPr>
          <a:lstStyle/>
          <a:p>
            <a:pPr marR="0" defTabSz="914400" fontAlgn="auto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聚类算法具备的二要素</a:t>
            </a:r>
            <a:endParaRPr kumimoji="0" lang="zh-CN" altLang="en-US" sz="2800" b="1" kern="1200" cap="none" normalizeH="0" baseline="0" noProof="1">
              <a:solidFill>
                <a:schemeClr val="bg1"/>
              </a:solidFill>
              <a:latin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897842" y="342776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Multi-instanceMulti-label  Learnin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g</a:t>
            </a:r>
            <a:endParaRPr lang="en-US" altLang="zh-CN" sz="2400" b="1" baseline="300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/>
          <p:nvPr/>
        </p:nvSpPr>
        <p:spPr>
          <a:xfrm>
            <a:off x="2061210" y="1494790"/>
            <a:ext cx="8736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ata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usion （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DF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S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olution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ased on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atrix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actorization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:</a:t>
            </a:r>
            <a:endParaRPr lang="zh-CN" alt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8150" y="5497830"/>
            <a:ext cx="1048385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[1]Žitnik M, Zupan B.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Data fusion by matrix factorization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.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IEEE  TPAMI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2014, 37(1): 41-53.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[2]G.  Fu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Matrix  factorization-based  data  fusion  for  the  prediction  of  lncrna–disease  associations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Bioinformatics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 2018.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[3] Wang, G. Yu,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Weightedmatrix factorization on multi-relational data for lncrna-disease associa-tion prediction,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Methods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 2020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[4]Nguyen C T, et. al.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Multi-modal image annotation with multi-instance multi-label LDA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IJCAI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, 2013.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[5]Yuying Xing, 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 Multi-Label Learning Based on Collaborative Matrix Factorization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AAAI,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2019.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[6]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Cam-Tu Nguyen, Xiaoliang Wang, Jing Liu, and Zhi-Hua Zhou.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Labeling complicated objects:  Multi-view multi-instance multi-label learning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 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AAAI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2014.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矩形 3"/>
          <p:cNvSpPr/>
          <p:nvPr/>
        </p:nvSpPr>
        <p:spPr>
          <a:xfrm>
            <a:off x="2262332" y="214379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DFMF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</a:t>
            </a:r>
            <a:endParaRPr lang="en-US" sz="2400" b="1" baseline="300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3"/>
          <p:cNvSpPr/>
          <p:nvPr/>
        </p:nvSpPr>
        <p:spPr>
          <a:xfrm>
            <a:off x="2243282" y="2604165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MFLDA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3"/>
          <p:cNvSpPr/>
          <p:nvPr/>
        </p:nvSpPr>
        <p:spPr>
          <a:xfrm>
            <a:off x="2262332" y="3888135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[4]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2243282" y="297310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WMFLDA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[3]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/>
          <p:nvPr/>
        </p:nvSpPr>
        <p:spPr>
          <a:xfrm>
            <a:off x="2243282" y="434851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M3Lcmf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[5]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2243282" y="475110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M3Lmix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[6]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88460" y="2020570"/>
            <a:ext cx="6462395" cy="706755"/>
            <a:chOff x="6596" y="3182"/>
            <a:chExt cx="10177" cy="1113"/>
          </a:xfrm>
        </p:grpSpPr>
        <p:sp>
          <p:nvSpPr>
            <p:cNvPr id="3" name="文本框 2"/>
            <p:cNvSpPr txBox="1"/>
            <p:nvPr/>
          </p:nvSpPr>
          <p:spPr>
            <a:xfrm>
              <a:off x="8138" y="3182"/>
              <a:ext cx="8635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econstruct  the  target  relational  matrix  to  predict  </a:t>
              </a:r>
              <a:endParaRPr lang="zh-CN" altLang="en-US"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the relations between multi-typed object</a:t>
              </a:r>
              <a:endParaRPr lang="zh-CN" altLang="en-US"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6596" y="3560"/>
              <a:ext cx="1542" cy="3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73905" y="4063365"/>
            <a:ext cx="7125335" cy="1029970"/>
            <a:chOff x="7203" y="6399"/>
            <a:chExt cx="11221" cy="1622"/>
          </a:xfrm>
        </p:grpSpPr>
        <p:sp>
          <p:nvSpPr>
            <p:cNvPr id="25" name="文本框 24"/>
            <p:cNvSpPr txBox="1"/>
            <p:nvPr/>
          </p:nvSpPr>
          <p:spPr>
            <a:xfrm>
              <a:off x="7992" y="6609"/>
              <a:ext cx="10433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They focus on </a:t>
              </a:r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the </a:t>
              </a:r>
              <a:r>
                <a:rPr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import bag instance</a:t>
              </a:r>
              <a:r>
                <a:rPr 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 relation and model with </a:t>
              </a:r>
              <a:endParaRPr lang="en-US"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r>
                <a:rPr 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different aspects, then predict the </a:t>
              </a:r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bag/instance-label</a:t>
              </a:r>
              <a:r>
                <a:rPr 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.</a:t>
              </a:r>
              <a:endParaRPr lang="en-US"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右大括号 15"/>
            <p:cNvSpPr/>
            <p:nvPr/>
          </p:nvSpPr>
          <p:spPr>
            <a:xfrm>
              <a:off x="7203" y="6399"/>
              <a:ext cx="617" cy="1623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73905" y="2604135"/>
            <a:ext cx="7131685" cy="1014730"/>
            <a:chOff x="7203" y="4101"/>
            <a:chExt cx="11231" cy="1598"/>
          </a:xfrm>
        </p:grpSpPr>
        <p:sp>
          <p:nvSpPr>
            <p:cNvPr id="20" name="文本框 19"/>
            <p:cNvSpPr txBox="1"/>
            <p:nvPr/>
          </p:nvSpPr>
          <p:spPr>
            <a:xfrm>
              <a:off x="7898" y="4101"/>
              <a:ext cx="10536" cy="1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[2] and [3] </a:t>
              </a:r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consider  the  different  relevance  of  multiple </a:t>
              </a:r>
              <a:endParaRPr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inter(intra)-relational </a:t>
              </a:r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block matrices toward the target</a:t>
              </a:r>
              <a:endParaRPr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 prediction task and </a:t>
              </a:r>
              <a:r>
                <a:rPr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selectively  fused  </a:t>
              </a:r>
              <a:r>
                <a:rPr sz="2000" dirty="0">
                  <a:solidFill>
                    <a:srgbClr val="1A658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these  block  data  source</a:t>
              </a:r>
              <a:endParaRPr sz="2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右大括号 18"/>
            <p:cNvSpPr/>
            <p:nvPr/>
          </p:nvSpPr>
          <p:spPr>
            <a:xfrm>
              <a:off x="7203" y="4176"/>
              <a:ext cx="617" cy="1113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slow" advTm="4218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2937510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altLang="zh-CN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Related works</a:t>
            </a:r>
            <a:endParaRPr lang="en-US" altLang="zh-CN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6">
            <a:hlinkClick r:id="rId1" action="ppaction://hlinksldjump"/>
          </p:cNvPr>
          <p:cNvSpPr txBox="1"/>
          <p:nvPr/>
        </p:nvSpPr>
        <p:spPr>
          <a:xfrm>
            <a:off x="6354234" y="407633"/>
            <a:ext cx="3792220" cy="538480"/>
          </a:xfrm>
          <a:prstGeom prst="rect">
            <a:avLst/>
          </a:prstGeom>
          <a:noFill/>
          <a:ln>
            <a:noFill/>
          </a:ln>
        </p:spPr>
        <p:txBody>
          <a:bodyPr wrap="none" lIns="108816" tIns="54408" rIns="108816" bIns="54408">
            <a:spAutoFit/>
          </a:bodyPr>
          <a:lstStyle/>
          <a:p>
            <a:pPr marR="0" defTabSz="914400" fontAlgn="auto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noProof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聚类算法具备的二要素</a:t>
            </a:r>
            <a:endParaRPr kumimoji="0" lang="zh-CN" altLang="en-US" sz="2800" b="1" kern="1200" cap="none" normalizeH="0" baseline="0" noProof="1">
              <a:solidFill>
                <a:schemeClr val="bg1"/>
              </a:solidFill>
              <a:latin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897842" y="342776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Multi-instanceMulti-label  Learnin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g</a:t>
            </a:r>
            <a:endParaRPr lang="en-US" altLang="zh-CN" sz="2400" b="1" baseline="300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/>
          <p:nvPr/>
        </p:nvSpPr>
        <p:spPr>
          <a:xfrm>
            <a:off x="2061037" y="149482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ata fusion solution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ased on matrix factorization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:</a:t>
            </a:r>
            <a:endParaRPr lang="zh-CN" alt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8150" y="5656580"/>
            <a:ext cx="1048385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[1]Žitnik M, Zupan B.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Data fusion by matrix factorization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.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IEEE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TPAMI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2014, 37(1): 41-53.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[2]G.  Fu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Matrix  factorization-based  data  fusion  for  the  prediction  of  lncrna–disease  associations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Bioinformatics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 2018.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[3] Wang, G. Yu,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Weightedmatrix factorization on multi-relational data for lncrna-disease associa-tion prediction,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Methods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 2020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[4]Nguyen C T, et. al.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Multi-modal image annotation with multi-instance multi-label LDA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IJCAI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, 2013.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[5]Yuying Xing, et. al.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Multi-View Multi-Instance Multi-Label Learning Based on Collaborative Matrix Factorization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AAAI,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2019.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[6] 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Cam-Tu Nguyen, Xiaoliang Wang, Jing Liu, and Zhi-Hua Zhou. </a:t>
            </a:r>
            <a:r>
              <a:rPr lang="en-US" altLang="zh-CN" sz="12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 Labeling complicated objects:  Multi-view multi-instance multi-label learning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.  </a:t>
            </a:r>
            <a:r>
              <a:rPr lang="en-US" altLang="zh-CN" sz="1200" i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AAAI</a:t>
            </a:r>
            <a:r>
              <a:rPr lang="en-US" altLang="zh-CN" sz="12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, 2014.</a:t>
            </a:r>
            <a:endParaRPr lang="en-US" altLang="zh-CN" sz="12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矩形 3"/>
          <p:cNvSpPr/>
          <p:nvPr/>
        </p:nvSpPr>
        <p:spPr>
          <a:xfrm>
            <a:off x="2262332" y="214379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DFMF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[1]</a:t>
            </a:r>
            <a:endParaRPr lang="en-US" sz="2400" b="1" baseline="300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3"/>
          <p:cNvSpPr/>
          <p:nvPr/>
        </p:nvSpPr>
        <p:spPr>
          <a:xfrm>
            <a:off x="2243282" y="2604165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MFLDA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3"/>
          <p:cNvSpPr/>
          <p:nvPr/>
        </p:nvSpPr>
        <p:spPr>
          <a:xfrm>
            <a:off x="2262332" y="3888135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[4]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2243282" y="297310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WMFLDA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[3]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/>
          <p:nvPr/>
        </p:nvSpPr>
        <p:spPr>
          <a:xfrm>
            <a:off x="2243282" y="434851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M3Lcmf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[5]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2243282" y="4751100"/>
            <a:ext cx="77052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M3Lmix</a:t>
            </a:r>
            <a:r>
              <a:rPr lang="en-US" altLang="zh-CN" sz="2400" b="1" baseline="300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[6]</a:t>
            </a:r>
            <a:endParaRPr lang="en-US" sz="24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6920" y="2604135"/>
            <a:ext cx="7499985" cy="607695"/>
          </a:xfrm>
          <a:prstGeom prst="rect">
            <a:avLst/>
          </a:prstGeom>
          <a:solidFill>
            <a:srgbClr val="EBEEBF"/>
          </a:solidFill>
          <a:ln w="9525" cap="flat" cmpd="sng">
            <a:solidFill>
              <a:srgbClr val="19194D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just" eaLnBrk="0" hangingPunct="0">
              <a:lnSpc>
                <a:spcPct val="120000"/>
              </a:lnSpc>
            </a:pP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The important </a:t>
            </a:r>
            <a:r>
              <a:rPr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bag-instance association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is ignored.</a:t>
            </a:r>
            <a:endParaRPr sz="2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5325" y="4234180"/>
            <a:ext cx="7490460" cy="977265"/>
          </a:xfrm>
          <a:prstGeom prst="rect">
            <a:avLst/>
          </a:prstGeom>
          <a:solidFill>
            <a:srgbClr val="EBEEBF"/>
          </a:solidFill>
          <a:ln w="9525" cap="flat" cmpd="sng">
            <a:solidFill>
              <a:srgbClr val="19194D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just" eaLnBrk="0" hangingPunct="0">
              <a:lnSpc>
                <a:spcPct val="120000"/>
              </a:lnSpc>
            </a:pP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The M3L-based method only considers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single type </a:t>
            </a:r>
            <a:r>
              <a:rPr 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宋体" panose="02010600030101010101" pitchFamily="2" charset="-122"/>
              </a:rPr>
              <a:t>of object.</a:t>
            </a:r>
            <a:endParaRPr lang="en-US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 advTm="2426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3"/>
          <p:cNvSpPr/>
          <p:nvPr/>
        </p:nvSpPr>
        <p:spPr>
          <a:xfrm>
            <a:off x="2876550" y="419100"/>
            <a:ext cx="219265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en-US" sz="32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Basic idea</a:t>
            </a:r>
            <a:endParaRPr lang="en-US" sz="32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5362" name="组合 2"/>
          <p:cNvGrpSpPr/>
          <p:nvPr/>
        </p:nvGrpSpPr>
        <p:grpSpPr>
          <a:xfrm>
            <a:off x="2262188" y="511175"/>
            <a:ext cx="263525" cy="395288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4615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2781"/>
              <a:ext cx="213756" cy="212897"/>
            </a:xfrm>
            <a:prstGeom prst="line">
              <a:avLst/>
            </a:prstGeom>
            <a:ln w="19050">
              <a:solidFill>
                <a:srgbClr val="0076A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68" name="文本框 88"/>
          <p:cNvSpPr txBox="1"/>
          <p:nvPr/>
        </p:nvSpPr>
        <p:spPr>
          <a:xfrm>
            <a:off x="1888490" y="2837815"/>
            <a:ext cx="100457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Purpose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of </a:t>
            </a:r>
            <a:r>
              <a:rPr lang="en-US" altLang="zh-CN" sz="24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M4L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 By learning the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multi-type object information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of a sample in multi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views, capturing the intra- and inter-relation of multiple objects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minning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more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useful 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information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and distinguishing sub-objects (instacne)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And then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construct 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instance (bag)-label relation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for prediction </a:t>
            </a:r>
            <a:r>
              <a:rPr lang="en-US" altLang="zh-CN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task.</a:t>
            </a:r>
            <a:endParaRPr lang="en-US" altLang="zh-CN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1142" name="文本框 1"/>
          <p:cNvSpPr txBox="1"/>
          <p:nvPr/>
        </p:nvSpPr>
        <p:spPr>
          <a:xfrm>
            <a:off x="1708150" y="1228725"/>
            <a:ext cx="9925685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Multi-typed objects Multi-view Multi-instance Multi-label </a:t>
            </a:r>
            <a:endParaRPr lang="en-US" altLang="zh-CN" sz="28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 algn="l">
              <a:buFont typeface="Wingdings" panose="05000000000000000000" pitchFamily="2" charset="2"/>
            </a:pPr>
            <a:r>
              <a:rPr lang="en-US" altLang="zh-CN" sz="2800" b="1" dirty="0">
                <a:solidFill>
                  <a:srgbClr val="0076A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   Learning (M4L) </a:t>
            </a:r>
            <a:endParaRPr lang="en-US" altLang="zh-CN" sz="2800" b="1" dirty="0">
              <a:solidFill>
                <a:srgbClr val="0076A3"/>
              </a:solidFill>
              <a:latin typeface="Arial" panose="020B060402020202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buFont typeface="Wingdings" panose="05000000000000000000" pitchFamily="2" charset="2"/>
            </a:pPr>
            <a:endParaRPr lang="en-US" altLang="zh-CN" sz="2800" b="1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文本框 88"/>
          <p:cNvSpPr txBox="1"/>
          <p:nvPr/>
        </p:nvSpPr>
        <p:spPr>
          <a:xfrm>
            <a:off x="1888490" y="4872355"/>
            <a:ext cx="100457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Idea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  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oint 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atrix  </a:t>
            </a:r>
            <a:r>
              <a:rPr lang="en-US" altLang="zh-CN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actorization  based  solution </a:t>
            </a:r>
            <a:r>
              <a:rPr lang="zh-CN" altLang="en-US" sz="2400" b="1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M4L-JMF,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leverage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multiple inter(intra)-relations</a:t>
            </a:r>
            <a:r>
              <a:rPr lang="zh-CN" altLang="en-US" sz="2400" dirty="0">
                <a:solidFill>
                  <a:srgbClr val="1A658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between  bags  of  different  types,  associations between  bags  and  instances</a:t>
            </a:r>
            <a:endParaRPr lang="zh-CN" altLang="en-US" sz="2400" dirty="0">
              <a:solidFill>
                <a:srgbClr val="1A658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3928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TIMING" val="|18|14.114|0.919|0.647"/>
</p:tagLst>
</file>

<file path=ppt/tags/tag10.xml><?xml version="1.0" encoding="utf-8"?>
<p:tagLst xmlns:p="http://schemas.openxmlformats.org/presentationml/2006/main">
  <p:tag name="TIMING" val="|0.822|7.824"/>
</p:tagLst>
</file>

<file path=ppt/tags/tag2.xml><?xml version="1.0" encoding="utf-8"?>
<p:tagLst xmlns:p="http://schemas.openxmlformats.org/presentationml/2006/main">
  <p:tag name="TIMING" val="|50.966|1.17"/>
</p:tagLst>
</file>

<file path=ppt/tags/tag3.xml><?xml version="1.0" encoding="utf-8"?>
<p:tagLst xmlns:p="http://schemas.openxmlformats.org/presentationml/2006/main">
  <p:tag name="TIMING" val="|17.473|3.416"/>
</p:tagLst>
</file>

<file path=ppt/tags/tag4.xml><?xml version="1.0" encoding="utf-8"?>
<p:tagLst xmlns:p="http://schemas.openxmlformats.org/presentationml/2006/main">
  <p:tag name="KSO_WM_UNIT_PLACING_PICTURE_USER_VIEWPORT" val="{&quot;height&quot;:6885,&quot;width&quot;:7875}"/>
</p:tagLst>
</file>

<file path=ppt/tags/tag5.xml><?xml version="1.0" encoding="utf-8"?>
<p:tagLst xmlns:p="http://schemas.openxmlformats.org/presentationml/2006/main">
  <p:tag name="TIMING" val="|3.056|12.938|5.45"/>
</p:tagLst>
</file>

<file path=ppt/tags/tag6.xml><?xml version="1.0" encoding="utf-8"?>
<p:tagLst xmlns:p="http://schemas.openxmlformats.org/presentationml/2006/main">
  <p:tag name="TIMING" val="|3.374|12.037|19.57"/>
</p:tagLst>
</file>

<file path=ppt/tags/tag7.xml><?xml version="1.0" encoding="utf-8"?>
<p:tagLst xmlns:p="http://schemas.openxmlformats.org/presentationml/2006/main">
  <p:tag name="TIMING" val="|2.541|11.549"/>
</p:tagLst>
</file>

<file path=ppt/tags/tag8.xml><?xml version="1.0" encoding="utf-8"?>
<p:tagLst xmlns:p="http://schemas.openxmlformats.org/presentationml/2006/main">
  <p:tag name="TIMING" val="|9.109"/>
</p:tagLst>
</file>

<file path=ppt/tags/tag9.xml><?xml version="1.0" encoding="utf-8"?>
<p:tagLst xmlns:p="http://schemas.openxmlformats.org/presentationml/2006/main">
  <p:tag name="TIMING" val="|15.911|6.01|5.822"/>
</p:tagLst>
</file>

<file path=ppt/theme/theme1.xml><?xml version="1.0" encoding="utf-8"?>
<a:theme xmlns:a="http://schemas.openxmlformats.org/drawingml/2006/main" name="Office 主题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7605</Words>
  <Application>WPS 演示</Application>
  <PresentationFormat>宽屏</PresentationFormat>
  <Paragraphs>267</Paragraphs>
  <Slides>17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Calibri Light</vt:lpstr>
      <vt:lpstr>MV Boli</vt:lpstr>
      <vt:lpstr>微软雅黑</vt:lpstr>
      <vt:lpstr>Aharoni</vt:lpstr>
      <vt:lpstr>Yu Gothic UI Semibold</vt:lpstr>
      <vt:lpstr>黑体</vt:lpstr>
      <vt:lpstr>Times New Roman</vt:lpstr>
      <vt:lpstr>Impact</vt:lpstr>
      <vt:lpstr>Wingdings</vt:lpstr>
      <vt:lpstr>Wingdings 3</vt:lpstr>
      <vt:lpstr>Arial Unicode MS</vt:lpstr>
      <vt:lpstr>Office 主题</vt:lpstr>
      <vt:lpstr>Equation.KSEE3</vt:lpstr>
      <vt:lpstr>Equation.DSMT4</vt:lpstr>
      <vt:lpstr>Equation.KSEE3</vt:lpstr>
      <vt:lpstr>Visio.Drawing.11</vt:lpstr>
      <vt:lpstr>Visio.Drawing.11</vt:lpstr>
      <vt:lpstr>Equation.KSEE3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PPT用户</dc:creator>
  <cp:lastModifiedBy>ylyang</cp:lastModifiedBy>
  <cp:revision>1384</cp:revision>
  <dcterms:created xsi:type="dcterms:W3CDTF">2014-06-18T03:33:00Z</dcterms:created>
  <dcterms:modified xsi:type="dcterms:W3CDTF">2021-04-14T08:06:29Z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73C6CAFDE9EA4701BB146BD144237569</vt:lpwstr>
  </property>
</Properties>
</file>